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60" r:id="rId5"/>
    <p:sldId id="259" r:id="rId6"/>
    <p:sldId id="261" r:id="rId7"/>
    <p:sldId id="279" r:id="rId8"/>
    <p:sldId id="282" r:id="rId9"/>
    <p:sldId id="281" r:id="rId10"/>
    <p:sldId id="283" r:id="rId11"/>
    <p:sldId id="284" r:id="rId12"/>
    <p:sldId id="286" r:id="rId13"/>
    <p:sldId id="287" r:id="rId14"/>
    <p:sldId id="280" r:id="rId15"/>
    <p:sldId id="288" r:id="rId16"/>
    <p:sldId id="262" r:id="rId17"/>
    <p:sldId id="263" r:id="rId18"/>
    <p:sldId id="264" r:id="rId19"/>
    <p:sldId id="267" r:id="rId20"/>
    <p:sldId id="266" r:id="rId21"/>
    <p:sldId id="265" r:id="rId22"/>
    <p:sldId id="292" r:id="rId23"/>
    <p:sldId id="293" r:id="rId24"/>
    <p:sldId id="294" r:id="rId25"/>
    <p:sldId id="295" r:id="rId26"/>
    <p:sldId id="298" r:id="rId27"/>
    <p:sldId id="29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132554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3533368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041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665918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06769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3893895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2567137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145993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1100819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32770A4-06D2-44A6-8BDC-81E143CFEE08}" type="datetimeFigureOut">
              <a:rPr lang="ru-RU" smtClean="0"/>
              <a:t>29.06.2020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3817003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32770A4-06D2-44A6-8BDC-81E143CFEE08}" type="datetimeFigureOut">
              <a:rPr lang="ru-RU" smtClean="0"/>
              <a:t>29.06.2020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6802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32770A4-06D2-44A6-8BDC-81E143CFEE08}" type="datetimeFigureOut">
              <a:rPr lang="ru-RU" smtClean="0"/>
              <a:t>29.06.2020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134306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32770A4-06D2-44A6-8BDC-81E143CFEE08}" type="datetimeFigureOut">
              <a:rPr lang="ru-RU" smtClean="0"/>
              <a:t>29.06.2020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1969434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2770A4-06D2-44A6-8BDC-81E143CFEE08}" type="datetimeFigureOut">
              <a:rPr lang="ru-RU" smtClean="0"/>
              <a:t>29.06.2020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99712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2770A4-06D2-44A6-8BDC-81E143CFEE08}" type="datetimeFigureOut">
              <a:rPr lang="ru-RU" smtClean="0"/>
              <a:t>29.06.2020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4252607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32770A4-06D2-44A6-8BDC-81E143CFEE08}" type="datetimeFigureOut">
              <a:rPr lang="ru-RU" smtClean="0"/>
              <a:t>29.06.2020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3DA3508-4249-4F91-95D6-D7C6D539D632}" type="slidenum">
              <a:rPr lang="ru-RU" smtClean="0"/>
              <a:t>‹#›</a:t>
            </a:fld>
            <a:endParaRPr lang="ru-RU"/>
          </a:p>
        </p:txBody>
      </p:sp>
    </p:spTree>
    <p:extLst>
      <p:ext uri="{BB962C8B-B14F-4D97-AF65-F5344CB8AC3E}">
        <p14:creationId xmlns:p14="http://schemas.microsoft.com/office/powerpoint/2010/main" val="3657045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2770A4-06D2-44A6-8BDC-81E143CFEE08}" type="datetimeFigureOut">
              <a:rPr lang="ru-RU" smtClean="0"/>
              <a:t>29.06.2020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3DA3508-4249-4F91-95D6-D7C6D539D632}" type="slidenum">
              <a:rPr lang="ru-RU" smtClean="0"/>
              <a:t>‹#›</a:t>
            </a:fld>
            <a:endParaRPr lang="ru-RU"/>
          </a:p>
        </p:txBody>
      </p:sp>
    </p:spTree>
    <p:extLst>
      <p:ext uri="{BB962C8B-B14F-4D97-AF65-F5344CB8AC3E}">
        <p14:creationId xmlns:p14="http://schemas.microsoft.com/office/powerpoint/2010/main" val="335100238"/>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3192" y="1996440"/>
            <a:ext cx="9679686" cy="1252728"/>
          </a:xfrm>
        </p:spPr>
        <p:txBody>
          <a:bodyPr>
            <a:normAutofit fontScale="90000"/>
          </a:bodyPr>
          <a:lstStyle/>
          <a:p>
            <a:r>
              <a:rPr lang="ru-RU" sz="6000" b="1" dirty="0" smtClean="0">
                <a:solidFill>
                  <a:schemeClr val="accent2"/>
                </a:solidFill>
                <a:latin typeface="Times New Roman" panose="02020603050405020304" pitchFamily="18" charset="0"/>
                <a:cs typeface="Times New Roman" panose="02020603050405020304" pitchFamily="18" charset="0"/>
              </a:rPr>
              <a:t>ООО «СПЕЦТЕХНОЛОГИИ»</a:t>
            </a:r>
            <a:endParaRPr lang="ru-RU" sz="6000" b="1" dirty="0">
              <a:solidFill>
                <a:schemeClr val="accent2"/>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019131" y="3575345"/>
            <a:ext cx="7766936" cy="1096899"/>
          </a:xfrm>
        </p:spPr>
        <p:txBody>
          <a:bodyPr/>
          <a:lstStyle/>
          <a:p>
            <a:endParaRPr lang="ru-RU" dirty="0"/>
          </a:p>
        </p:txBody>
      </p:sp>
    </p:spTree>
    <p:extLst>
      <p:ext uri="{BB962C8B-B14F-4D97-AF65-F5344CB8AC3E}">
        <p14:creationId xmlns:p14="http://schemas.microsoft.com/office/powerpoint/2010/main" val="12871643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34434" y="295275"/>
            <a:ext cx="8596668" cy="1320800"/>
          </a:xfrm>
        </p:spPr>
        <p:txBody>
          <a:bodyPr>
            <a:normAutofit/>
          </a:bodyPr>
          <a:lstStyle/>
          <a:p>
            <a:r>
              <a:rPr lang="ru-RU" b="1" dirty="0" smtClean="0">
                <a:solidFill>
                  <a:schemeClr val="accent2">
                    <a:lumMod val="75000"/>
                  </a:schemeClr>
                </a:solidFill>
                <a:latin typeface="Arial" panose="020B0604020202020204" pitchFamily="34" charset="0"/>
                <a:cs typeface="Arial" panose="020B0604020202020204" pitchFamily="34" charset="0"/>
              </a:rPr>
              <a:t>Дозирование хим. реагента на прием ПЭД (ШГН)</a:t>
            </a:r>
            <a:endParaRPr lang="ru-RU" b="1" dirty="0">
              <a:solidFill>
                <a:schemeClr val="accent2">
                  <a:lumMod val="75000"/>
                </a:schemeClr>
              </a:solidFill>
              <a:latin typeface="Arial" panose="020B0604020202020204" pitchFamily="34" charset="0"/>
              <a:cs typeface="Arial" panose="020B0604020202020204" pitchFamily="34" charset="0"/>
            </a:endParaRPr>
          </a:p>
        </p:txBody>
      </p:sp>
      <p:sp>
        <p:nvSpPr>
          <p:cNvPr id="6" name="Объект 5"/>
          <p:cNvSpPr>
            <a:spLocks noGrp="1"/>
          </p:cNvSpPr>
          <p:nvPr>
            <p:ph sz="half" idx="2"/>
          </p:nvPr>
        </p:nvSpPr>
        <p:spPr>
          <a:xfrm>
            <a:off x="4632768" y="1998664"/>
            <a:ext cx="4596955" cy="4373561"/>
          </a:xfrm>
        </p:spPr>
        <p:txBody>
          <a:bodyPr>
            <a:normAutofit/>
          </a:bodyPr>
          <a:lstStyle/>
          <a:p>
            <a:r>
              <a:rPr lang="ru-RU" sz="2000" dirty="0">
                <a:solidFill>
                  <a:srgbClr val="000000"/>
                </a:solidFill>
                <a:latin typeface="Arial" panose="020B0604020202020204" pitchFamily="34" charset="0"/>
                <a:cs typeface="Arial" panose="020B0604020202020204" pitchFamily="34" charset="0"/>
              </a:rPr>
              <a:t>На прием ПЭД (ШГН) производится дозирование </a:t>
            </a:r>
            <a:r>
              <a:rPr lang="ru-RU" sz="2000" dirty="0" smtClean="0">
                <a:solidFill>
                  <a:srgbClr val="000000"/>
                </a:solidFill>
                <a:latin typeface="Arial" panose="020B0604020202020204" pitchFamily="34" charset="0"/>
                <a:cs typeface="Arial" panose="020B0604020202020204" pitchFamily="34" charset="0"/>
              </a:rPr>
              <a:t>ингибиторов солеотложений</a:t>
            </a:r>
            <a:r>
              <a:rPr lang="ru-RU" sz="2000" dirty="0">
                <a:solidFill>
                  <a:srgbClr val="000000"/>
                </a:solidFill>
                <a:latin typeface="Arial" panose="020B0604020202020204" pitchFamily="34" charset="0"/>
                <a:cs typeface="Arial" panose="020B0604020202020204" pitchFamily="34" charset="0"/>
              </a:rPr>
              <a:t>, коррозии. Реагент поступает на приемную сетку насоса. </a:t>
            </a:r>
            <a:endParaRPr lang="ru-RU" sz="2000" dirty="0" smtClean="0">
              <a:solidFill>
                <a:srgbClr val="000000"/>
              </a:solidFill>
              <a:latin typeface="Arial" panose="020B0604020202020204" pitchFamily="34" charset="0"/>
              <a:cs typeface="Arial" panose="020B0604020202020204" pitchFamily="34" charset="0"/>
            </a:endParaRPr>
          </a:p>
          <a:p>
            <a:r>
              <a:rPr lang="ru-RU" sz="2000" dirty="0" smtClean="0">
                <a:solidFill>
                  <a:srgbClr val="000000"/>
                </a:solidFill>
                <a:latin typeface="Arial" panose="020B0604020202020204" pitchFamily="34" charset="0"/>
                <a:cs typeface="Arial" panose="020B0604020202020204" pitchFamily="34" charset="0"/>
              </a:rPr>
              <a:t>При </a:t>
            </a:r>
            <a:r>
              <a:rPr lang="ru-RU" sz="2000" dirty="0">
                <a:solidFill>
                  <a:srgbClr val="000000"/>
                </a:solidFill>
                <a:latin typeface="Arial" panose="020B0604020202020204" pitchFamily="34" charset="0"/>
                <a:cs typeface="Arial" panose="020B0604020202020204" pitchFamily="34" charset="0"/>
              </a:rPr>
              <a:t>данном способе дозирования значительно снижается количество дорогостоящего ингибитора необходимого для предотвращения осложнений по сравнению с традиционной подачей в </a:t>
            </a:r>
            <a:r>
              <a:rPr lang="ru-RU" sz="2000" dirty="0" err="1">
                <a:solidFill>
                  <a:srgbClr val="000000"/>
                </a:solidFill>
                <a:latin typeface="Arial" panose="020B0604020202020204" pitchFamily="34" charset="0"/>
                <a:cs typeface="Arial" panose="020B0604020202020204" pitchFamily="34" charset="0"/>
              </a:rPr>
              <a:t>затрубное</a:t>
            </a:r>
            <a:r>
              <a:rPr lang="ru-RU" sz="2000" dirty="0">
                <a:solidFill>
                  <a:srgbClr val="000000"/>
                </a:solidFill>
                <a:latin typeface="Arial" panose="020B0604020202020204" pitchFamily="34" charset="0"/>
                <a:cs typeface="Arial" panose="020B0604020202020204" pitchFamily="34" charset="0"/>
              </a:rPr>
              <a:t> пространство.</a:t>
            </a:r>
            <a:endParaRPr lang="ru-RU" sz="2000" dirty="0"/>
          </a:p>
        </p:txBody>
      </p:sp>
      <p:pic>
        <p:nvPicPr>
          <p:cNvPr id="3" name="Объект 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18194" y="1764895"/>
            <a:ext cx="2887056" cy="4674005"/>
          </a:xfrm>
        </p:spPr>
      </p:pic>
    </p:spTree>
    <p:extLst>
      <p:ext uri="{BB962C8B-B14F-4D97-AF65-F5344CB8AC3E}">
        <p14:creationId xmlns:p14="http://schemas.microsoft.com/office/powerpoint/2010/main" val="105824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34434" y="295275"/>
            <a:ext cx="8596668" cy="1320800"/>
          </a:xfrm>
        </p:spPr>
        <p:txBody>
          <a:bodyPr>
            <a:normAutofit/>
          </a:bodyPr>
          <a:lstStyle/>
          <a:p>
            <a:r>
              <a:rPr lang="ru-RU" b="1" dirty="0" smtClean="0">
                <a:solidFill>
                  <a:schemeClr val="accent2">
                    <a:lumMod val="75000"/>
                  </a:schemeClr>
                </a:solidFill>
                <a:latin typeface="Arial" panose="020B0604020202020204" pitchFamily="34" charset="0"/>
                <a:cs typeface="Arial" panose="020B0604020202020204" pitchFamily="34" charset="0"/>
              </a:rPr>
              <a:t>Дозирование хим. реагента ниже зоны приема ПЭД </a:t>
            </a:r>
            <a:endParaRPr lang="ru-RU" b="1" dirty="0">
              <a:solidFill>
                <a:schemeClr val="accent2">
                  <a:lumMod val="75000"/>
                </a:schemeClr>
              </a:solidFill>
              <a:latin typeface="Arial" panose="020B0604020202020204" pitchFamily="34" charset="0"/>
              <a:cs typeface="Arial" panose="020B0604020202020204" pitchFamily="34" charset="0"/>
            </a:endParaRPr>
          </a:p>
        </p:txBody>
      </p:sp>
      <p:sp>
        <p:nvSpPr>
          <p:cNvPr id="6" name="Объект 5"/>
          <p:cNvSpPr>
            <a:spLocks noGrp="1"/>
          </p:cNvSpPr>
          <p:nvPr>
            <p:ph sz="half" idx="2"/>
          </p:nvPr>
        </p:nvSpPr>
        <p:spPr>
          <a:xfrm>
            <a:off x="4351731" y="1838693"/>
            <a:ext cx="4959322" cy="4755538"/>
          </a:xfrm>
        </p:spPr>
        <p:txBody>
          <a:bodyPr>
            <a:normAutofit fontScale="85000" lnSpcReduction="20000"/>
          </a:bodyPr>
          <a:lstStyle/>
          <a:p>
            <a:r>
              <a:rPr lang="ru-RU" sz="2000" dirty="0">
                <a:latin typeface="Arial" panose="020B0604020202020204" pitchFamily="34" charset="0"/>
                <a:cs typeface="Arial" panose="020B0604020202020204" pitchFamily="34" charset="0"/>
              </a:rPr>
              <a:t>Используется для предупреждения отложения солей и коррозии оборудования.</a:t>
            </a:r>
          </a:p>
          <a:p>
            <a:r>
              <a:rPr lang="ru-RU" sz="2000" dirty="0" smtClean="0">
                <a:latin typeface="Arial" panose="020B0604020202020204" pitchFamily="34" charset="0"/>
                <a:cs typeface="Arial" panose="020B0604020202020204" pitchFamily="34" charset="0"/>
              </a:rPr>
              <a:t>По </a:t>
            </a:r>
            <a:r>
              <a:rPr lang="ru-RU" sz="2000" dirty="0">
                <a:latin typeface="Arial" panose="020B0604020202020204" pitchFamily="34" charset="0"/>
                <a:cs typeface="Arial" panose="020B0604020202020204" pitchFamily="34" charset="0"/>
              </a:rPr>
              <a:t>скважинному трубопроводу, закрепленному на внешней поверхности НКТ, через устройство крепления капиллярного трубопровода совместно с </a:t>
            </a:r>
            <a:r>
              <a:rPr lang="ru-RU" sz="2000" dirty="0" err="1">
                <a:latin typeface="Arial" panose="020B0604020202020204" pitchFamily="34" charset="0"/>
                <a:cs typeface="Arial" panose="020B0604020202020204" pitchFamily="34" charset="0"/>
              </a:rPr>
              <a:t>центратором</a:t>
            </a:r>
            <a:r>
              <a:rPr lang="ru-RU" sz="2000" dirty="0">
                <a:latin typeface="Arial" panose="020B0604020202020204" pitchFamily="34" charset="0"/>
                <a:cs typeface="Arial" panose="020B0604020202020204" pitchFamily="34" charset="0"/>
              </a:rPr>
              <a:t> ПЭД, химический реагент поступает в груз-распылитель.</a:t>
            </a:r>
          </a:p>
          <a:p>
            <a:r>
              <a:rPr lang="ru-RU" sz="2000" dirty="0" smtClean="0">
                <a:latin typeface="Arial" panose="020B0604020202020204" pitchFamily="34" charset="0"/>
                <a:cs typeface="Arial" panose="020B0604020202020204" pitchFamily="34" charset="0"/>
              </a:rPr>
              <a:t>При </a:t>
            </a:r>
            <a:r>
              <a:rPr lang="ru-RU" sz="2000" dirty="0">
                <a:latin typeface="Arial" panose="020B0604020202020204" pitchFamily="34" charset="0"/>
                <a:cs typeface="Arial" panose="020B0604020202020204" pitchFamily="34" charset="0"/>
              </a:rPr>
              <a:t>выбранном способе дозирования реагент поступает в интервал перфорации до начала образования кристаллов солей. При данном способе подачи химического реагента, исключаются прихваты УЭЦН при срыве планшайбы по причине отложения твердого осадка на теле ПЭД. Расход дорогостоящего реагента может быть значительно снижен, чем при традиционной подаче в </a:t>
            </a:r>
            <a:r>
              <a:rPr lang="ru-RU" sz="2000" dirty="0" err="1">
                <a:latin typeface="Arial" panose="020B0604020202020204" pitchFamily="34" charset="0"/>
                <a:cs typeface="Arial" panose="020B0604020202020204" pitchFamily="34" charset="0"/>
              </a:rPr>
              <a:t>затрубное</a:t>
            </a:r>
            <a:r>
              <a:rPr lang="ru-RU" sz="2000" dirty="0">
                <a:latin typeface="Arial" panose="020B0604020202020204" pitchFamily="34" charset="0"/>
                <a:cs typeface="Arial" panose="020B0604020202020204" pitchFamily="34" charset="0"/>
              </a:rPr>
              <a:t> пространство.</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29754" y="1654054"/>
            <a:ext cx="2898184" cy="4836309"/>
          </a:xfrm>
        </p:spPr>
      </p:pic>
    </p:spTree>
    <p:extLst>
      <p:ext uri="{BB962C8B-B14F-4D97-AF65-F5344CB8AC3E}">
        <p14:creationId xmlns:p14="http://schemas.microsoft.com/office/powerpoint/2010/main" val="38508714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34434" y="295275"/>
            <a:ext cx="8596668" cy="1320800"/>
          </a:xfrm>
        </p:spPr>
        <p:txBody>
          <a:bodyPr>
            <a:normAutofit/>
          </a:bodyPr>
          <a:lstStyle/>
          <a:p>
            <a:r>
              <a:rPr lang="ru-RU" b="1" dirty="0" smtClean="0">
                <a:solidFill>
                  <a:schemeClr val="accent2">
                    <a:lumMod val="75000"/>
                  </a:schemeClr>
                </a:solidFill>
                <a:latin typeface="Arial" panose="020B0604020202020204" pitchFamily="34" charset="0"/>
                <a:cs typeface="Arial" panose="020B0604020202020204" pitchFamily="34" charset="0"/>
              </a:rPr>
              <a:t>Дозирование хим. реагента под </a:t>
            </a:r>
            <a:r>
              <a:rPr lang="ru-RU" b="1" dirty="0" err="1" smtClean="0">
                <a:solidFill>
                  <a:schemeClr val="accent2">
                    <a:lumMod val="75000"/>
                  </a:schemeClr>
                </a:solidFill>
                <a:latin typeface="Arial" panose="020B0604020202020204" pitchFamily="34" charset="0"/>
                <a:cs typeface="Arial" panose="020B0604020202020204" pitchFamily="34" charset="0"/>
              </a:rPr>
              <a:t>пакерное</a:t>
            </a:r>
            <a:r>
              <a:rPr lang="ru-RU" b="1" dirty="0" smtClean="0">
                <a:solidFill>
                  <a:schemeClr val="accent2">
                    <a:lumMod val="75000"/>
                  </a:schemeClr>
                </a:solidFill>
                <a:latin typeface="Arial" panose="020B0604020202020204" pitchFamily="34" charset="0"/>
                <a:cs typeface="Arial" panose="020B0604020202020204" pitchFamily="34" charset="0"/>
              </a:rPr>
              <a:t> пространство </a:t>
            </a:r>
            <a:endParaRPr lang="ru-RU" b="1" dirty="0">
              <a:solidFill>
                <a:schemeClr val="accent2">
                  <a:lumMod val="75000"/>
                </a:schemeClr>
              </a:solidFill>
              <a:latin typeface="Arial" panose="020B0604020202020204" pitchFamily="34" charset="0"/>
              <a:cs typeface="Arial" panose="020B0604020202020204" pitchFamily="34" charset="0"/>
            </a:endParaRPr>
          </a:p>
        </p:txBody>
      </p:sp>
      <p:sp>
        <p:nvSpPr>
          <p:cNvPr id="6" name="Объект 5"/>
          <p:cNvSpPr>
            <a:spLocks noGrp="1"/>
          </p:cNvSpPr>
          <p:nvPr>
            <p:ph sz="half" idx="2"/>
          </p:nvPr>
        </p:nvSpPr>
        <p:spPr>
          <a:xfrm>
            <a:off x="4351731" y="1838693"/>
            <a:ext cx="4959322" cy="4755538"/>
          </a:xfrm>
        </p:spPr>
        <p:txBody>
          <a:bodyPr>
            <a:normAutofit fontScale="77500" lnSpcReduction="20000"/>
          </a:bodyPr>
          <a:lstStyle/>
          <a:p>
            <a:r>
              <a:rPr lang="ru-RU" sz="2000" dirty="0">
                <a:latin typeface="Arial" panose="020B0604020202020204" pitchFamily="34" charset="0"/>
                <a:cs typeface="Arial" panose="020B0604020202020204" pitchFamily="34" charset="0"/>
              </a:rPr>
              <a:t>При проведении работ, связанных с разобщением друг от друга различных частей кольцевого пространства ствола скважины (раздельное испытание различных горизонтов на притоки нефти, газа или воды как в обсаженных, так и в </a:t>
            </a:r>
            <a:r>
              <a:rPr lang="ru-RU" sz="2000" dirty="0" err="1">
                <a:latin typeface="Arial" panose="020B0604020202020204" pitchFamily="34" charset="0"/>
                <a:cs typeface="Arial" panose="020B0604020202020204" pitchFamily="34" charset="0"/>
              </a:rPr>
              <a:t>необсаженых</a:t>
            </a:r>
            <a:r>
              <a:rPr lang="ru-RU" sz="2000" dirty="0">
                <a:latin typeface="Arial" panose="020B0604020202020204" pitchFamily="34" charset="0"/>
                <a:cs typeface="Arial" panose="020B0604020202020204" pitchFamily="34" charset="0"/>
              </a:rPr>
              <a:t> скважинах; при раздельной эксплуатации двух горизонтов и т.д.) применяется </a:t>
            </a:r>
            <a:r>
              <a:rPr lang="ru-RU" sz="2000" dirty="0" err="1">
                <a:latin typeface="Arial" panose="020B0604020202020204" pitchFamily="34" charset="0"/>
                <a:cs typeface="Arial" panose="020B0604020202020204" pitchFamily="34" charset="0"/>
              </a:rPr>
              <a:t>Пакер</a:t>
            </a:r>
            <a:r>
              <a:rPr lang="ru-RU" sz="2000" dirty="0">
                <a:latin typeface="Arial" panose="020B0604020202020204" pitchFamily="34" charset="0"/>
                <a:cs typeface="Arial" panose="020B0604020202020204" pitchFamily="34" charset="0"/>
              </a:rPr>
              <a:t>, представляющий собой манжет, расширяющийся в скважине при нажиме колонной вышерасположенных труб.</a:t>
            </a:r>
          </a:p>
          <a:p>
            <a:r>
              <a:rPr lang="ru-RU" sz="2000" dirty="0" smtClean="0">
                <a:latin typeface="Arial" panose="020B0604020202020204" pitchFamily="34" charset="0"/>
                <a:cs typeface="Arial" panose="020B0604020202020204" pitchFamily="34" charset="0"/>
              </a:rPr>
              <a:t>В </a:t>
            </a:r>
            <a:r>
              <a:rPr lang="ru-RU" sz="2000" dirty="0">
                <a:latin typeface="Arial" panose="020B0604020202020204" pitchFamily="34" charset="0"/>
                <a:cs typeface="Arial" panose="020B0604020202020204" pitchFamily="34" charset="0"/>
              </a:rPr>
              <a:t>этом случае дозирование химического реагента в </a:t>
            </a:r>
            <a:r>
              <a:rPr lang="ru-RU" sz="2000" dirty="0" err="1">
                <a:latin typeface="Arial" panose="020B0604020202020204" pitchFamily="34" charset="0"/>
                <a:cs typeface="Arial" panose="020B0604020202020204" pitchFamily="34" charset="0"/>
              </a:rPr>
              <a:t>затрубное</a:t>
            </a:r>
            <a:r>
              <a:rPr lang="ru-RU" sz="2000" dirty="0">
                <a:latin typeface="Arial" panose="020B0604020202020204" pitchFamily="34" charset="0"/>
                <a:cs typeface="Arial" panose="020B0604020202020204" pitchFamily="34" charset="0"/>
              </a:rPr>
              <a:t> пространство однозначно не </a:t>
            </a:r>
            <a:r>
              <a:rPr lang="ru-RU" sz="2000" dirty="0" err="1">
                <a:latin typeface="Arial" panose="020B0604020202020204" pitchFamily="34" charset="0"/>
                <a:cs typeface="Arial" panose="020B0604020202020204" pitchFamily="34" charset="0"/>
              </a:rPr>
              <a:t>пременимо</a:t>
            </a:r>
            <a:r>
              <a:rPr lang="ru-RU" sz="2000" dirty="0">
                <a:latin typeface="Arial" panose="020B0604020202020204" pitchFamily="34" charset="0"/>
                <a:cs typeface="Arial" panose="020B0604020202020204" pitchFamily="34" charset="0"/>
              </a:rPr>
              <a:t>, т.к. весь </a:t>
            </a:r>
            <a:r>
              <a:rPr lang="ru-RU" sz="2000" dirty="0" err="1">
                <a:latin typeface="Arial" panose="020B0604020202020204" pitchFamily="34" charset="0"/>
                <a:cs typeface="Arial" panose="020B0604020202020204" pitchFamily="34" charset="0"/>
              </a:rPr>
              <a:t>реагкент</a:t>
            </a:r>
            <a:r>
              <a:rPr lang="ru-RU" sz="2000" dirty="0">
                <a:latin typeface="Arial" panose="020B0604020202020204" pitchFamily="34" charset="0"/>
                <a:cs typeface="Arial" panose="020B0604020202020204" pitchFamily="34" charset="0"/>
              </a:rPr>
              <a:t> будет скапливаться в </a:t>
            </a:r>
            <a:r>
              <a:rPr lang="ru-RU" sz="2000" dirty="0" err="1">
                <a:latin typeface="Arial" panose="020B0604020202020204" pitchFamily="34" charset="0"/>
                <a:cs typeface="Arial" panose="020B0604020202020204" pitchFamily="34" charset="0"/>
              </a:rPr>
              <a:t>надпакерном</a:t>
            </a:r>
            <a:r>
              <a:rPr lang="ru-RU" sz="2000" dirty="0">
                <a:latin typeface="Arial" panose="020B0604020202020204" pitchFamily="34" charset="0"/>
                <a:cs typeface="Arial" panose="020B0604020202020204" pitchFamily="34" charset="0"/>
              </a:rPr>
              <a:t> горизонте.</a:t>
            </a:r>
          </a:p>
          <a:p>
            <a:r>
              <a:rPr lang="ru-RU" sz="2000" dirty="0" smtClean="0">
                <a:latin typeface="Arial" panose="020B0604020202020204" pitchFamily="34" charset="0"/>
                <a:cs typeface="Arial" panose="020B0604020202020204" pitchFamily="34" charset="0"/>
              </a:rPr>
              <a:t>Таким </a:t>
            </a:r>
            <a:r>
              <a:rPr lang="ru-RU" sz="2000" dirty="0">
                <a:latin typeface="Arial" panose="020B0604020202020204" pitchFamily="34" charset="0"/>
                <a:cs typeface="Arial" panose="020B0604020202020204" pitchFamily="34" charset="0"/>
              </a:rPr>
              <a:t>образом, защита УЭЦН осуществляется только с использованием капиллярного трубопровода с элементами сообщения зоны </a:t>
            </a:r>
            <a:r>
              <a:rPr lang="ru-RU" sz="2000" dirty="0" err="1">
                <a:latin typeface="Arial" panose="020B0604020202020204" pitchFamily="34" charset="0"/>
                <a:cs typeface="Arial" panose="020B0604020202020204" pitchFamily="34" charset="0"/>
              </a:rPr>
              <a:t>подпакерного</a:t>
            </a:r>
            <a:r>
              <a:rPr lang="ru-RU" sz="2000" dirty="0">
                <a:latin typeface="Arial" panose="020B0604020202020204" pitchFamily="34" charset="0"/>
                <a:cs typeface="Arial" panose="020B0604020202020204" pitchFamily="34" charset="0"/>
              </a:rPr>
              <a:t> пространства и зоны внутреннего канала капиллярного трубопровода.</a:t>
            </a:r>
          </a:p>
        </p:txBody>
      </p:sp>
      <p:pic>
        <p:nvPicPr>
          <p:cNvPr id="3" name="Объект 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52630" y="1838693"/>
            <a:ext cx="2757723" cy="4521319"/>
          </a:xfrm>
        </p:spPr>
      </p:pic>
    </p:spTree>
    <p:extLst>
      <p:ext uri="{BB962C8B-B14F-4D97-AF65-F5344CB8AC3E}">
        <p14:creationId xmlns:p14="http://schemas.microsoft.com/office/powerpoint/2010/main" val="2651510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90472" y="175850"/>
            <a:ext cx="8596668" cy="1320800"/>
          </a:xfrm>
        </p:spPr>
        <p:txBody>
          <a:bodyPr>
            <a:normAutofit/>
          </a:bodyPr>
          <a:lstStyle/>
          <a:p>
            <a:r>
              <a:rPr lang="ru-RU" b="1" dirty="0" smtClean="0">
                <a:solidFill>
                  <a:schemeClr val="accent2">
                    <a:lumMod val="75000"/>
                  </a:schemeClr>
                </a:solidFill>
                <a:latin typeface="Arial" panose="020B0604020202020204" pitchFamily="34" charset="0"/>
                <a:cs typeface="Arial" panose="020B0604020202020204" pitchFamily="34" charset="0"/>
              </a:rPr>
              <a:t>Элементы обвязки системы дозирования хим. реагентов</a:t>
            </a:r>
            <a:endParaRPr lang="ru-RU" b="1" dirty="0">
              <a:solidFill>
                <a:schemeClr val="accent2">
                  <a:lumMod val="75000"/>
                </a:schemeClr>
              </a:solidFill>
              <a:latin typeface="Arial" panose="020B0604020202020204" pitchFamily="34" charset="0"/>
              <a:cs typeface="Arial" panose="020B0604020202020204" pitchFamily="34" charset="0"/>
            </a:endParaRPr>
          </a:p>
        </p:txBody>
      </p:sp>
      <p:sp>
        <p:nvSpPr>
          <p:cNvPr id="6" name="Объект 5"/>
          <p:cNvSpPr>
            <a:spLocks noGrp="1"/>
          </p:cNvSpPr>
          <p:nvPr>
            <p:ph sz="half" idx="2"/>
          </p:nvPr>
        </p:nvSpPr>
        <p:spPr>
          <a:xfrm>
            <a:off x="4351731" y="1391143"/>
            <a:ext cx="5820969" cy="5010515"/>
          </a:xfrm>
        </p:spPr>
        <p:txBody>
          <a:bodyPr>
            <a:noAutofit/>
          </a:bodyPr>
          <a:lstStyle/>
          <a:p>
            <a:r>
              <a:rPr lang="ru-RU" sz="1400" dirty="0">
                <a:latin typeface="Arial" panose="020B0604020202020204" pitchFamily="34" charset="0"/>
                <a:cs typeface="Arial" panose="020B0604020202020204" pitchFamily="34" charset="0"/>
              </a:rPr>
              <a:t>- </a:t>
            </a:r>
            <a:r>
              <a:rPr lang="ru-RU" sz="1400" b="1" i="1" u="sng" dirty="0">
                <a:latin typeface="Arial" panose="020B0604020202020204" pitchFamily="34" charset="0"/>
                <a:cs typeface="Arial" panose="020B0604020202020204" pitchFamily="34" charset="0"/>
              </a:rPr>
              <a:t>Системы защиты капиллярного трубопровода (протектор ПК) </a:t>
            </a:r>
            <a:r>
              <a:rPr lang="ru-RU" sz="1400" dirty="0">
                <a:latin typeface="Arial" panose="020B0604020202020204" pitchFamily="34" charset="0"/>
                <a:cs typeface="Arial" panose="020B0604020202020204" pitchFamily="34" charset="0"/>
              </a:rPr>
              <a:t>- обеспечивают надежное крепление и фиксацию погружного кабеля и капиллярного трубопровода, защищая их от механических повреждений во время проведения </a:t>
            </a:r>
            <a:r>
              <a:rPr lang="ru-RU" sz="1400" dirty="0" err="1">
                <a:latin typeface="Arial" panose="020B0604020202020204" pitchFamily="34" charset="0"/>
                <a:cs typeface="Arial" panose="020B0604020202020204" pitchFamily="34" charset="0"/>
              </a:rPr>
              <a:t>спуско</a:t>
            </a:r>
            <a:r>
              <a:rPr lang="ru-RU" sz="1400" dirty="0">
                <a:latin typeface="Arial" panose="020B0604020202020204" pitchFamily="34" charset="0"/>
                <a:cs typeface="Arial" panose="020B0604020202020204" pitchFamily="34" charset="0"/>
              </a:rPr>
              <a:t>-подъемных операций в вертикальных, наклонно направленных и горизонтальных участках скважины;</a:t>
            </a:r>
          </a:p>
          <a:p>
            <a:r>
              <a:rPr lang="ru-RU" sz="1400" dirty="0" smtClean="0">
                <a:latin typeface="Arial" panose="020B0604020202020204" pitchFamily="34" charset="0"/>
                <a:cs typeface="Arial" panose="020B0604020202020204" pitchFamily="34" charset="0"/>
              </a:rPr>
              <a:t>- </a:t>
            </a:r>
            <a:r>
              <a:rPr lang="ru-RU" sz="1400" b="1" i="1" u="sng" dirty="0">
                <a:latin typeface="Arial" panose="020B0604020202020204" pitchFamily="34" charset="0"/>
                <a:cs typeface="Arial" panose="020B0604020202020204" pitchFamily="34" charset="0"/>
              </a:rPr>
              <a:t>Распылитель с обратным регулированным клапаном </a:t>
            </a:r>
            <a:r>
              <a:rPr lang="ru-RU" sz="1400" dirty="0">
                <a:latin typeface="Arial" panose="020B0604020202020204" pitchFamily="34" charset="0"/>
                <a:cs typeface="Arial" panose="020B0604020202020204" pitchFamily="34" charset="0"/>
              </a:rPr>
              <a:t>- предназначен для равномерного распыления реагента в зоне подачи. Встроенный обратный клапан исключает эффект «</a:t>
            </a:r>
            <a:r>
              <a:rPr lang="ru-RU" sz="1400" dirty="0" err="1">
                <a:latin typeface="Arial" panose="020B0604020202020204" pitchFamily="34" charset="0"/>
                <a:cs typeface="Arial" panose="020B0604020202020204" pitchFamily="34" charset="0"/>
              </a:rPr>
              <a:t>передавлевания</a:t>
            </a:r>
            <a:r>
              <a:rPr lang="ru-RU" sz="1400" dirty="0">
                <a:latin typeface="Arial" panose="020B0604020202020204" pitchFamily="34" charset="0"/>
                <a:cs typeface="Arial" panose="020B0604020202020204" pitchFamily="34" charset="0"/>
              </a:rPr>
              <a:t>». Изготавливается из нержавеющей стали 12Х18Н10Т;</a:t>
            </a:r>
          </a:p>
          <a:p>
            <a:r>
              <a:rPr lang="ru-RU" sz="1400" dirty="0" smtClean="0">
                <a:latin typeface="Arial" panose="020B0604020202020204" pitchFamily="34" charset="0"/>
                <a:cs typeface="Arial" panose="020B0604020202020204" pitchFamily="34" charset="0"/>
              </a:rPr>
              <a:t>- </a:t>
            </a:r>
            <a:r>
              <a:rPr lang="ru-RU" sz="1400" b="1" i="1" u="sng" dirty="0">
                <a:latin typeface="Arial" panose="020B0604020202020204" pitchFamily="34" charset="0"/>
                <a:cs typeface="Arial" panose="020B0604020202020204" pitchFamily="34" charset="0"/>
              </a:rPr>
              <a:t>Распылитель утяжеленный с обратным регулируемым клапаном</a:t>
            </a:r>
            <a:r>
              <a:rPr lang="ru-RU" sz="1400" dirty="0">
                <a:latin typeface="Arial" panose="020B0604020202020204" pitchFamily="34" charset="0"/>
                <a:cs typeface="Arial" panose="020B0604020202020204" pitchFamily="34" charset="0"/>
              </a:rPr>
              <a:t> - устанавливается на конце скважинного капиллярного трубопровода для распыления химического реагента. Имеет достаточный вес для надежного спуска в интервал перфорации;</a:t>
            </a:r>
          </a:p>
          <a:p>
            <a:r>
              <a:rPr lang="ru-RU" sz="1400" dirty="0" smtClean="0">
                <a:latin typeface="Arial" panose="020B0604020202020204" pitchFamily="34" charset="0"/>
                <a:cs typeface="Arial" panose="020B0604020202020204" pitchFamily="34" charset="0"/>
              </a:rPr>
              <a:t>- </a:t>
            </a:r>
            <a:r>
              <a:rPr lang="ru-RU" sz="1400" b="1" i="1" u="sng" dirty="0">
                <a:latin typeface="Arial" panose="020B0604020202020204" pitchFamily="34" charset="0"/>
                <a:cs typeface="Arial" panose="020B0604020202020204" pitchFamily="34" charset="0"/>
              </a:rPr>
              <a:t>Концевые заделки  (ремонтный комплект)</a:t>
            </a:r>
            <a:r>
              <a:rPr lang="ru-RU" sz="1400" dirty="0">
                <a:latin typeface="Arial" panose="020B0604020202020204" pitchFamily="34" charset="0"/>
                <a:cs typeface="Arial" panose="020B0604020202020204" pitchFamily="34" charset="0"/>
              </a:rPr>
              <a:t> - монтируются по концам капиллярного трубопровода и предназначены для присоединения с элементами нагнетающей системы. Также позволяют осуществить ремонт поврежденного участка капиллярного трубопровода в полевых условиях в течение 15 минут.</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8394" y="5354486"/>
            <a:ext cx="3823337" cy="805309"/>
          </a:xfr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82" y="3808526"/>
            <a:ext cx="3794480" cy="1323342"/>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82" y="1838693"/>
            <a:ext cx="3651173" cy="1519969"/>
          </a:xfrm>
          <a:prstGeom prst="rect">
            <a:avLst/>
          </a:prstGeom>
        </p:spPr>
      </p:pic>
    </p:spTree>
    <p:extLst>
      <p:ext uri="{BB962C8B-B14F-4D97-AF65-F5344CB8AC3E}">
        <p14:creationId xmlns:p14="http://schemas.microsoft.com/office/powerpoint/2010/main" val="1602512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134" y="169985"/>
            <a:ext cx="8596668" cy="1320800"/>
          </a:xfrm>
        </p:spPr>
        <p:txBody>
          <a:bodyPr/>
          <a:lstStyle/>
          <a:p>
            <a:r>
              <a:rPr lang="ru-RU" dirty="0" smtClean="0">
                <a:solidFill>
                  <a:schemeClr val="accent2">
                    <a:lumMod val="75000"/>
                  </a:schemeClr>
                </a:solidFill>
                <a:latin typeface="Arial" panose="020B0604020202020204" pitchFamily="34" charset="0"/>
                <a:cs typeface="Arial" panose="020B0604020202020204" pitchFamily="34" charset="0"/>
              </a:rPr>
              <a:t>Разработка и изготовление систем управления по требованиям Заказчика</a:t>
            </a:r>
            <a:endParaRPr lang="ru-RU" dirty="0">
              <a:solidFill>
                <a:schemeClr val="accent2">
                  <a:lumMod val="75000"/>
                </a:schemeClr>
              </a:solidFill>
              <a:latin typeface="Arial" panose="020B0604020202020204" pitchFamily="34" charset="0"/>
              <a:cs typeface="Arial" panose="020B0604020202020204" pitchFamily="34" charset="0"/>
            </a:endParaRPr>
          </a:p>
        </p:txBody>
      </p:sp>
      <p:sp>
        <p:nvSpPr>
          <p:cNvPr id="4" name="Объект 3"/>
          <p:cNvSpPr>
            <a:spLocks noGrp="1"/>
          </p:cNvSpPr>
          <p:nvPr>
            <p:ph sz="half" idx="1"/>
          </p:nvPr>
        </p:nvSpPr>
        <p:spPr>
          <a:xfrm>
            <a:off x="290470" y="1490785"/>
            <a:ext cx="7103861" cy="5235330"/>
          </a:xfrm>
        </p:spPr>
        <p:txBody>
          <a:bodyPr>
            <a:normAutofit fontScale="77500" lnSpcReduction="20000"/>
          </a:bodyPr>
          <a:lstStyle/>
          <a:p>
            <a:pPr marL="400050" lvl="1" indent="0">
              <a:buNone/>
            </a:pPr>
            <a:r>
              <a:rPr lang="ru-RU" sz="3400" b="1" u="sng" dirty="0" smtClean="0">
                <a:solidFill>
                  <a:schemeClr val="tx1"/>
                </a:solidFill>
                <a:latin typeface="Arial" panose="020B0604020202020204" pitchFamily="34" charset="0"/>
                <a:cs typeface="Arial" panose="020B0604020202020204" pitchFamily="34" charset="0"/>
              </a:rPr>
              <a:t>Основные функции:</a:t>
            </a:r>
          </a:p>
          <a:p>
            <a:r>
              <a:rPr lang="ru-RU" dirty="0" smtClean="0">
                <a:solidFill>
                  <a:schemeClr val="tx1"/>
                </a:solidFill>
                <a:latin typeface="Arial" panose="020B0604020202020204" pitchFamily="34" charset="0"/>
                <a:cs typeface="Arial" panose="020B0604020202020204" pitchFamily="34" charset="0"/>
              </a:rPr>
              <a:t>управление </a:t>
            </a:r>
            <a:r>
              <a:rPr lang="ru-RU" dirty="0">
                <a:solidFill>
                  <a:schemeClr val="tx1"/>
                </a:solidFill>
                <a:latin typeface="Arial" panose="020B0604020202020204" pitchFamily="34" charset="0"/>
                <a:cs typeface="Arial" panose="020B0604020202020204" pitchFamily="34" charset="0"/>
              </a:rPr>
              <a:t>пуском и остановкой насосного агрегата в ручном режиме непосредственно оператором;</a:t>
            </a:r>
          </a:p>
          <a:p>
            <a:r>
              <a:rPr lang="ru-RU" dirty="0" smtClean="0">
                <a:solidFill>
                  <a:schemeClr val="tx1"/>
                </a:solidFill>
                <a:latin typeface="Arial" panose="020B0604020202020204" pitchFamily="34" charset="0"/>
                <a:cs typeface="Arial" panose="020B0604020202020204" pitchFamily="34" charset="0"/>
              </a:rPr>
              <a:t>настройка </a:t>
            </a:r>
            <a:r>
              <a:rPr lang="ru-RU" dirty="0">
                <a:solidFill>
                  <a:schemeClr val="tx1"/>
                </a:solidFill>
                <a:latin typeface="Arial" panose="020B0604020202020204" pitchFamily="34" charset="0"/>
                <a:cs typeface="Arial" panose="020B0604020202020204" pitchFamily="34" charset="0"/>
              </a:rPr>
              <a:t>основных защит и регулирование уставок;</a:t>
            </a:r>
          </a:p>
          <a:p>
            <a:r>
              <a:rPr lang="ru-RU" dirty="0" smtClean="0">
                <a:solidFill>
                  <a:schemeClr val="tx1"/>
                </a:solidFill>
                <a:latin typeface="Arial" panose="020B0604020202020204" pitchFamily="34" charset="0"/>
                <a:cs typeface="Arial" panose="020B0604020202020204" pitchFamily="34" charset="0"/>
              </a:rPr>
              <a:t>настройка </a:t>
            </a:r>
            <a:r>
              <a:rPr lang="ru-RU" dirty="0">
                <a:solidFill>
                  <a:schemeClr val="tx1"/>
                </a:solidFill>
                <a:latin typeface="Arial" panose="020B0604020202020204" pitchFamily="34" charset="0"/>
                <a:cs typeface="Arial" panose="020B0604020202020204" pitchFamily="34" charset="0"/>
              </a:rPr>
              <a:t>основных параметров работы установки;</a:t>
            </a:r>
          </a:p>
          <a:p>
            <a:r>
              <a:rPr lang="ru-RU" dirty="0" smtClean="0">
                <a:solidFill>
                  <a:schemeClr val="tx1"/>
                </a:solidFill>
                <a:latin typeface="Arial" panose="020B0604020202020204" pitchFamily="34" charset="0"/>
                <a:cs typeface="Arial" panose="020B0604020202020204" pitchFamily="34" charset="0"/>
              </a:rPr>
              <a:t>измерение </a:t>
            </a:r>
            <a:r>
              <a:rPr lang="ru-RU" dirty="0">
                <a:solidFill>
                  <a:schemeClr val="tx1"/>
                </a:solidFill>
                <a:latin typeface="Arial" panose="020B0604020202020204" pitchFamily="34" charset="0"/>
                <a:cs typeface="Arial" panose="020B0604020202020204" pitchFamily="34" charset="0"/>
              </a:rPr>
              <a:t>расхода реагента в литрах и/или кг. в заданный период времени (час/сутки/месяц/год);</a:t>
            </a:r>
          </a:p>
          <a:p>
            <a:r>
              <a:rPr lang="ru-RU" dirty="0" smtClean="0">
                <a:solidFill>
                  <a:schemeClr val="tx1"/>
                </a:solidFill>
                <a:latin typeface="Arial" panose="020B0604020202020204" pitchFamily="34" charset="0"/>
                <a:cs typeface="Arial" panose="020B0604020202020204" pitchFamily="34" charset="0"/>
              </a:rPr>
              <a:t>дистанционный </a:t>
            </a:r>
            <a:r>
              <a:rPr lang="ru-RU" dirty="0">
                <a:solidFill>
                  <a:schemeClr val="tx1"/>
                </a:solidFill>
                <a:latin typeface="Arial" panose="020B0604020202020204" pitchFamily="34" charset="0"/>
                <a:cs typeface="Arial" panose="020B0604020202020204" pitchFamily="34" charset="0"/>
              </a:rPr>
              <a:t>контроль и управление установкой с диспетчерского пункта по дискретным сигналам (+24В) или по интерфейсу RS-485;</a:t>
            </a:r>
          </a:p>
          <a:p>
            <a:r>
              <a:rPr lang="ru-RU" dirty="0" smtClean="0">
                <a:solidFill>
                  <a:schemeClr val="tx1"/>
                </a:solidFill>
                <a:latin typeface="Arial" panose="020B0604020202020204" pitchFamily="34" charset="0"/>
                <a:cs typeface="Arial" panose="020B0604020202020204" pitchFamily="34" charset="0"/>
              </a:rPr>
              <a:t>запись </a:t>
            </a:r>
            <a:r>
              <a:rPr lang="ru-RU" dirty="0">
                <a:solidFill>
                  <a:schemeClr val="tx1"/>
                </a:solidFill>
                <a:latin typeface="Arial" panose="020B0604020202020204" pitchFamily="34" charset="0"/>
                <a:cs typeface="Arial" panose="020B0604020202020204" pitchFamily="34" charset="0"/>
              </a:rPr>
              <a:t>в реальном времени в блок памяти информации о параметрах работы установки с регистрацией текущих измеренных значений;</a:t>
            </a:r>
          </a:p>
          <a:p>
            <a:r>
              <a:rPr lang="ru-RU" dirty="0" smtClean="0">
                <a:solidFill>
                  <a:schemeClr val="tx1"/>
                </a:solidFill>
                <a:latin typeface="Arial" panose="020B0604020202020204" pitchFamily="34" charset="0"/>
                <a:cs typeface="Arial" panose="020B0604020202020204" pitchFamily="34" charset="0"/>
              </a:rPr>
              <a:t>передача </a:t>
            </a:r>
            <a:r>
              <a:rPr lang="ru-RU" dirty="0">
                <a:solidFill>
                  <a:schemeClr val="tx1"/>
                </a:solidFill>
                <a:latin typeface="Arial" panose="020B0604020202020204" pitchFamily="34" charset="0"/>
                <a:cs typeface="Arial" panose="020B0604020202020204" pitchFamily="34" charset="0"/>
              </a:rPr>
              <a:t>накопленной информации в персональный компьютер через стандартный USB 2.0 </a:t>
            </a:r>
            <a:r>
              <a:rPr lang="ru-RU" dirty="0" err="1">
                <a:solidFill>
                  <a:schemeClr val="tx1"/>
                </a:solidFill>
                <a:latin typeface="Arial" panose="020B0604020202020204" pitchFamily="34" charset="0"/>
                <a:cs typeface="Arial" panose="020B0604020202020204" pitchFamily="34" charset="0"/>
              </a:rPr>
              <a:t>flashнакопитель</a:t>
            </a:r>
            <a:r>
              <a:rPr lang="ru-RU" dirty="0">
                <a:solidFill>
                  <a:schemeClr val="tx1"/>
                </a:solidFill>
                <a:latin typeface="Arial" panose="020B0604020202020204" pitchFamily="34" charset="0"/>
                <a:cs typeface="Arial" panose="020B0604020202020204" pitchFamily="34" charset="0"/>
              </a:rPr>
              <a:t>;</a:t>
            </a:r>
          </a:p>
          <a:p>
            <a:r>
              <a:rPr lang="ru-RU" dirty="0" smtClean="0">
                <a:solidFill>
                  <a:schemeClr val="tx1"/>
                </a:solidFill>
                <a:latin typeface="Arial" panose="020B0604020202020204" pitchFamily="34" charset="0"/>
                <a:cs typeface="Arial" panose="020B0604020202020204" pitchFamily="34" charset="0"/>
              </a:rPr>
              <a:t>сохранение </a:t>
            </a:r>
            <a:r>
              <a:rPr lang="ru-RU" dirty="0">
                <a:solidFill>
                  <a:schemeClr val="tx1"/>
                </a:solidFill>
                <a:latin typeface="Arial" panose="020B0604020202020204" pitchFamily="34" charset="0"/>
                <a:cs typeface="Arial" panose="020B0604020202020204" pitchFamily="34" charset="0"/>
              </a:rPr>
              <a:t>заданных параметров работы и накопленной информации при отсутствии напряжения питания;</a:t>
            </a:r>
          </a:p>
          <a:p>
            <a:r>
              <a:rPr lang="ru-RU" dirty="0" smtClean="0">
                <a:solidFill>
                  <a:schemeClr val="tx1"/>
                </a:solidFill>
                <a:latin typeface="Arial" panose="020B0604020202020204" pitchFamily="34" charset="0"/>
                <a:cs typeface="Arial" panose="020B0604020202020204" pitchFamily="34" charset="0"/>
              </a:rPr>
              <a:t>отображение </a:t>
            </a:r>
            <a:r>
              <a:rPr lang="ru-RU" dirty="0">
                <a:solidFill>
                  <a:schemeClr val="tx1"/>
                </a:solidFill>
                <a:latin typeface="Arial" panose="020B0604020202020204" pitchFamily="34" charset="0"/>
                <a:cs typeface="Arial" panose="020B0604020202020204" pitchFamily="34" charset="0"/>
              </a:rPr>
              <a:t>причины отключения;</a:t>
            </a:r>
          </a:p>
          <a:p>
            <a:r>
              <a:rPr lang="ru-RU" dirty="0" smtClean="0">
                <a:solidFill>
                  <a:schemeClr val="tx1"/>
                </a:solidFill>
                <a:latin typeface="Arial" panose="020B0604020202020204" pitchFamily="34" charset="0"/>
                <a:cs typeface="Arial" panose="020B0604020202020204" pitchFamily="34" charset="0"/>
              </a:rPr>
              <a:t>световая индикация </a:t>
            </a:r>
            <a:r>
              <a:rPr lang="ru-RU" dirty="0">
                <a:solidFill>
                  <a:schemeClr val="tx1"/>
                </a:solidFill>
                <a:latin typeface="Arial" panose="020B0604020202020204" pitchFamily="34" charset="0"/>
                <a:cs typeface="Arial" panose="020B0604020202020204" pitchFamily="34" charset="0"/>
              </a:rPr>
              <a:t>о состоянии установки ("РАБОТА", "ОЖИДАНИЕ", "АВАРИЯ");</a:t>
            </a:r>
          </a:p>
          <a:p>
            <a:r>
              <a:rPr lang="ru-RU" dirty="0" smtClean="0">
                <a:solidFill>
                  <a:schemeClr val="tx1"/>
                </a:solidFill>
                <a:latin typeface="Arial" panose="020B0604020202020204" pitchFamily="34" charset="0"/>
                <a:cs typeface="Arial" panose="020B0604020202020204" pitchFamily="34" charset="0"/>
              </a:rPr>
              <a:t>фиксация </a:t>
            </a:r>
            <a:r>
              <a:rPr lang="ru-RU" dirty="0">
                <a:solidFill>
                  <a:schemeClr val="tx1"/>
                </a:solidFill>
                <a:latin typeface="Arial" panose="020B0604020202020204" pitchFamily="34" charset="0"/>
                <a:cs typeface="Arial" panose="020B0604020202020204" pitchFamily="34" charset="0"/>
              </a:rPr>
              <a:t>информации о доступе в отсеки установки дозирования (</a:t>
            </a:r>
            <a:r>
              <a:rPr lang="ru-RU" dirty="0" err="1">
                <a:solidFill>
                  <a:schemeClr val="tx1"/>
                </a:solidFill>
                <a:latin typeface="Arial" panose="020B0604020202020204" pitchFamily="34" charset="0"/>
                <a:cs typeface="Arial" panose="020B0604020202020204" pitchFamily="34" charset="0"/>
              </a:rPr>
              <a:t>откр</a:t>
            </a:r>
            <a:r>
              <a:rPr lang="ru-RU" dirty="0">
                <a:solidFill>
                  <a:schemeClr val="tx1"/>
                </a:solidFill>
                <a:latin typeface="Arial" panose="020B0604020202020204" pitchFamily="34" charset="0"/>
                <a:cs typeface="Arial" panose="020B0604020202020204" pitchFamily="34" charset="0"/>
              </a:rPr>
              <a:t>./</a:t>
            </a:r>
            <a:r>
              <a:rPr lang="ru-RU" dirty="0" err="1">
                <a:solidFill>
                  <a:schemeClr val="tx1"/>
                </a:solidFill>
                <a:latin typeface="Arial" panose="020B0604020202020204" pitchFamily="34" charset="0"/>
                <a:cs typeface="Arial" panose="020B0604020202020204" pitchFamily="34" charset="0"/>
              </a:rPr>
              <a:t>закр</a:t>
            </a:r>
            <a:r>
              <a:rPr lang="ru-RU" dirty="0">
                <a:solidFill>
                  <a:schemeClr val="tx1"/>
                </a:solidFill>
                <a:latin typeface="Arial" panose="020B0604020202020204" pitchFamily="34" charset="0"/>
                <a:cs typeface="Arial" panose="020B0604020202020204" pitchFamily="34" charset="0"/>
              </a:rPr>
              <a:t>. дверей) и др</a:t>
            </a:r>
            <a:r>
              <a:rPr lang="ru-RU" dirty="0" smtClean="0">
                <a:solidFill>
                  <a:schemeClr val="tx1"/>
                </a:solidFill>
                <a:latin typeface="Arial" panose="020B0604020202020204" pitchFamily="34" charset="0"/>
                <a:cs typeface="Arial" panose="020B0604020202020204" pitchFamily="34" charset="0"/>
              </a:rPr>
              <a:t>.</a:t>
            </a:r>
            <a:endParaRPr lang="ru-RU" dirty="0">
              <a:solidFill>
                <a:schemeClr val="tx1"/>
              </a:solidFill>
              <a:latin typeface="Arial" panose="020B0604020202020204" pitchFamily="34" charset="0"/>
              <a:cs typeface="Arial" panose="020B0604020202020204" pitchFamily="34" charset="0"/>
            </a:endParaRPr>
          </a:p>
        </p:txBody>
      </p:sp>
      <p:pic>
        <p:nvPicPr>
          <p:cNvPr id="8" name="Объект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81913" y="1871722"/>
            <a:ext cx="3590174" cy="4194971"/>
          </a:xfrm>
        </p:spPr>
      </p:pic>
    </p:spTree>
    <p:extLst>
      <p:ext uri="{BB962C8B-B14F-4D97-AF65-F5344CB8AC3E}">
        <p14:creationId xmlns:p14="http://schemas.microsoft.com/office/powerpoint/2010/main" val="1873548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134" y="169985"/>
            <a:ext cx="8596668" cy="1320800"/>
          </a:xfrm>
        </p:spPr>
        <p:txBody>
          <a:bodyPr/>
          <a:lstStyle/>
          <a:p>
            <a:r>
              <a:rPr lang="ru-RU" dirty="0" smtClean="0">
                <a:solidFill>
                  <a:schemeClr val="accent2">
                    <a:lumMod val="75000"/>
                  </a:schemeClr>
                </a:solidFill>
                <a:latin typeface="Arial" panose="020B0604020202020204" pitchFamily="34" charset="0"/>
                <a:cs typeface="Arial" panose="020B0604020202020204" pitchFamily="34" charset="0"/>
              </a:rPr>
              <a:t>Разработка и изготовление систем управления по требованиям Заказчика</a:t>
            </a:r>
            <a:endParaRPr lang="ru-RU" dirty="0">
              <a:solidFill>
                <a:schemeClr val="accent2">
                  <a:lumMod val="75000"/>
                </a:schemeClr>
              </a:solidFill>
              <a:latin typeface="Arial" panose="020B0604020202020204" pitchFamily="34" charset="0"/>
              <a:cs typeface="Arial" panose="020B0604020202020204" pitchFamily="34" charset="0"/>
            </a:endParaRPr>
          </a:p>
        </p:txBody>
      </p:sp>
      <p:sp>
        <p:nvSpPr>
          <p:cNvPr id="4" name="Объект 3"/>
          <p:cNvSpPr>
            <a:spLocks noGrp="1"/>
          </p:cNvSpPr>
          <p:nvPr>
            <p:ph sz="half" idx="1"/>
          </p:nvPr>
        </p:nvSpPr>
        <p:spPr>
          <a:xfrm>
            <a:off x="290470" y="1490785"/>
            <a:ext cx="6813715" cy="5235330"/>
          </a:xfrm>
        </p:spPr>
        <p:txBody>
          <a:bodyPr>
            <a:normAutofit lnSpcReduction="10000"/>
          </a:bodyPr>
          <a:lstStyle/>
          <a:p>
            <a:pPr marL="400050" lvl="1" indent="0">
              <a:buNone/>
            </a:pPr>
            <a:r>
              <a:rPr lang="ru-RU" sz="3400" b="1" u="sng" dirty="0" smtClean="0">
                <a:solidFill>
                  <a:schemeClr val="tx1"/>
                </a:solidFill>
                <a:latin typeface="Arial" panose="020B0604020202020204" pitchFamily="34" charset="0"/>
                <a:cs typeface="Arial" panose="020B0604020202020204" pitchFamily="34" charset="0"/>
              </a:rPr>
              <a:t>Обеспечивает:</a:t>
            </a:r>
          </a:p>
          <a:p>
            <a:pPr algn="just"/>
            <a:r>
              <a:rPr lang="ru-RU" dirty="0">
                <a:solidFill>
                  <a:schemeClr val="tx1"/>
                </a:solidFill>
                <a:latin typeface="Arial" panose="020B0604020202020204" pitchFamily="34" charset="0"/>
                <a:cs typeface="Arial" panose="020B0604020202020204" pitchFamily="34" charset="0"/>
              </a:rPr>
              <a:t>- защиту от перегрузки и недогрузки по току электродвигателя насоса, с возможностью регулировки порога срабатывания;</a:t>
            </a:r>
          </a:p>
          <a:p>
            <a:pPr algn="just"/>
            <a:r>
              <a:rPr lang="ru-RU" dirty="0">
                <a:solidFill>
                  <a:schemeClr val="tx1"/>
                </a:solidFill>
                <a:latin typeface="Arial" panose="020B0604020202020204" pitchFamily="34" charset="0"/>
                <a:cs typeface="Arial" panose="020B0604020202020204" pitchFamily="34" charset="0"/>
              </a:rPr>
              <a:t>- защиту от отклонения напряжения питающей сети от нормы;</a:t>
            </a:r>
          </a:p>
          <a:p>
            <a:pPr algn="just"/>
            <a:r>
              <a:rPr lang="ru-RU" dirty="0">
                <a:solidFill>
                  <a:schemeClr val="tx1"/>
                </a:solidFill>
                <a:latin typeface="Arial" panose="020B0604020202020204" pitchFamily="34" charset="0"/>
                <a:cs typeface="Arial" panose="020B0604020202020204" pitchFamily="34" charset="0"/>
              </a:rPr>
              <a:t>- запрет включения электродвигателя при напряжении питающей сети выше или ниже заданных значений (допускаемые отклонения ±30% от 380B);</a:t>
            </a:r>
          </a:p>
          <a:p>
            <a:pPr algn="just"/>
            <a:r>
              <a:rPr lang="ru-RU" dirty="0">
                <a:solidFill>
                  <a:schemeClr val="tx1"/>
                </a:solidFill>
                <a:latin typeface="Arial" panose="020B0604020202020204" pitchFamily="34" charset="0"/>
                <a:cs typeface="Arial" panose="020B0604020202020204" pitchFamily="34" charset="0"/>
              </a:rPr>
              <a:t>- защиту от повышения или понижения давления в нагнетательном трубопроводе за пределы установленных значений по сигналу от электроконтактного манометра;</a:t>
            </a:r>
          </a:p>
          <a:p>
            <a:pPr algn="just"/>
            <a:r>
              <a:rPr lang="ru-RU" dirty="0">
                <a:solidFill>
                  <a:schemeClr val="tx1"/>
                </a:solidFill>
                <a:latin typeface="Arial" panose="020B0604020202020204" pitchFamily="34" charset="0"/>
                <a:cs typeface="Arial" panose="020B0604020202020204" pitchFamily="34" charset="0"/>
              </a:rPr>
              <a:t>- защиту от снижения уровня реагента в баке ниже минимально допустимого значения;</a:t>
            </a:r>
          </a:p>
          <a:p>
            <a:pPr algn="just"/>
            <a:r>
              <a:rPr lang="ru-RU" dirty="0">
                <a:solidFill>
                  <a:schemeClr val="tx1"/>
                </a:solidFill>
                <a:latin typeface="Arial" panose="020B0604020202020204" pitchFamily="34" charset="0"/>
                <a:cs typeface="Arial" panose="020B0604020202020204" pitchFamily="34" charset="0"/>
              </a:rPr>
              <a:t>- запрет включения электродвигателя при снижении уровня реагента ниже значения 10±1л.</a:t>
            </a:r>
            <a:endParaRPr lang="ru-RU" b="0" i="0" dirty="0">
              <a:solidFill>
                <a:schemeClr val="tx1"/>
              </a:solidFill>
              <a:effectLst/>
              <a:latin typeface="Arial" panose="020B0604020202020204" pitchFamily="34" charset="0"/>
              <a:cs typeface="Arial" panose="020B0604020202020204" pitchFamily="34" charset="0"/>
            </a:endParaRP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64667" y="2048637"/>
            <a:ext cx="4473067" cy="3807040"/>
          </a:xfrm>
        </p:spPr>
      </p:pic>
    </p:spTree>
    <p:extLst>
      <p:ext uri="{BB962C8B-B14F-4D97-AF65-F5344CB8AC3E}">
        <p14:creationId xmlns:p14="http://schemas.microsoft.com/office/powerpoint/2010/main" val="3850024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2411" y="261556"/>
            <a:ext cx="8596668" cy="1320800"/>
          </a:xfrm>
        </p:spPr>
        <p:txBody>
          <a:bodyPr>
            <a:normAutofit/>
          </a:bodyPr>
          <a:lstStyle/>
          <a:p>
            <a:r>
              <a:rPr lang="ru-RU" dirty="0" smtClean="0">
                <a:solidFill>
                  <a:schemeClr val="accent2"/>
                </a:solidFill>
                <a:latin typeface="Arial" panose="020B0604020202020204" pitchFamily="34" charset="0"/>
                <a:cs typeface="Arial" panose="020B0604020202020204" pitchFamily="34" charset="0"/>
              </a:rPr>
              <a:t>Шкафы соединительные высоковольтные газоотделительные</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993302" y="4288319"/>
            <a:ext cx="4644474" cy="2091371"/>
          </a:xfrm>
        </p:spPr>
        <p:txBody>
          <a:bodyPr>
            <a:noAutofit/>
          </a:bodyPr>
          <a:lstStyle/>
          <a:p>
            <a:pPr>
              <a:lnSpc>
                <a:spcPct val="150000"/>
              </a:lnSpc>
              <a:buFont typeface="Wingdings" panose="05000000000000000000" pitchFamily="2" charset="2"/>
              <a:buChar char="Ø"/>
            </a:pPr>
            <a:r>
              <a:rPr lang="ru-RU" dirty="0" smtClean="0">
                <a:latin typeface="Arial" panose="020B0604020202020204" pitchFamily="34" charset="0"/>
                <a:cs typeface="Arial" panose="020B0604020202020204" pitchFamily="34" charset="0"/>
              </a:rPr>
              <a:t>Шкаф </a:t>
            </a:r>
            <a:r>
              <a:rPr lang="ru-RU" dirty="0">
                <a:latin typeface="Arial" panose="020B0604020202020204" pitchFamily="34" charset="0"/>
                <a:cs typeface="Arial" panose="020B0604020202020204" pitchFamily="34" charset="0"/>
              </a:rPr>
              <a:t>изготовлен в климатическом исполнении ХЛ по ГОСТ 15150-69 и </a:t>
            </a:r>
            <a:r>
              <a:rPr lang="ru-RU" dirty="0" smtClean="0">
                <a:latin typeface="Arial" panose="020B0604020202020204" pitchFamily="34" charset="0"/>
                <a:cs typeface="Arial" panose="020B0604020202020204" pitchFamily="34" charset="0"/>
              </a:rPr>
              <a:t>может эксплуатироваться </a:t>
            </a:r>
            <a:r>
              <a:rPr lang="ru-RU" dirty="0">
                <a:latin typeface="Arial" panose="020B0604020202020204" pitchFamily="34" charset="0"/>
                <a:cs typeface="Arial" panose="020B0604020202020204" pitchFamily="34" charset="0"/>
              </a:rPr>
              <a:t>при температуре окружающего воздуха от –60°С до +60°С.</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411" y="4037683"/>
            <a:ext cx="4464385" cy="2415159"/>
          </a:xfrm>
          <a:prstGeom prst="rect">
            <a:avLst/>
          </a:prstGeom>
        </p:spPr>
      </p:pic>
      <p:sp>
        <p:nvSpPr>
          <p:cNvPr id="5" name="Объект 2"/>
          <p:cNvSpPr txBox="1">
            <a:spLocks/>
          </p:cNvSpPr>
          <p:nvPr/>
        </p:nvSpPr>
        <p:spPr>
          <a:xfrm>
            <a:off x="98214" y="1495890"/>
            <a:ext cx="9941898" cy="1955799"/>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buFont typeface="Wingdings" panose="05000000000000000000" pitchFamily="2" charset="2"/>
              <a:buChar char="Ø"/>
            </a:pPr>
            <a:r>
              <a:rPr lang="ru-RU" sz="2000" dirty="0" smtClean="0">
                <a:latin typeface="Arial" panose="020B0604020202020204" pitchFamily="34" charset="0"/>
                <a:cs typeface="Arial" panose="020B0604020202020204" pitchFamily="34" charset="0"/>
              </a:rPr>
              <a:t>Шкафы соединительные высоковольтные газоотделительные типа ШСВГ, предназначены для подключения и распределения электрических кабелей, питающих погружные </a:t>
            </a:r>
            <a:r>
              <a:rPr lang="ru-RU" sz="2000" dirty="0" err="1" smtClean="0">
                <a:latin typeface="Arial" panose="020B0604020202020204" pitchFamily="34" charset="0"/>
                <a:cs typeface="Arial" panose="020B0604020202020204" pitchFamily="34" charset="0"/>
              </a:rPr>
              <a:t>электронасосные</a:t>
            </a:r>
            <a:r>
              <a:rPr lang="ru-RU" sz="2000" dirty="0" smtClean="0">
                <a:latin typeface="Arial" panose="020B0604020202020204" pitchFamily="34" charset="0"/>
                <a:cs typeface="Arial" panose="020B0604020202020204" pitchFamily="34" charset="0"/>
              </a:rPr>
              <a:t> агрегаты нефтегазодобывающих скважин и создания физического разрыва питающего </a:t>
            </a:r>
            <a:r>
              <a:rPr lang="ru-RU" sz="2000" dirty="0" err="1" smtClean="0">
                <a:latin typeface="Arial" panose="020B0604020202020204" pitchFamily="34" charset="0"/>
                <a:cs typeface="Arial" panose="020B0604020202020204" pitchFamily="34" charset="0"/>
              </a:rPr>
              <a:t>электрокабеля</a:t>
            </a:r>
            <a:r>
              <a:rPr lang="ru-RU" sz="2000" dirty="0" smtClean="0">
                <a:latin typeface="Arial" panose="020B0604020202020204" pitchFamily="34" charset="0"/>
                <a:cs typeface="Arial" panose="020B0604020202020204" pitchFamily="34" charset="0"/>
              </a:rPr>
              <a:t> для удаления из его оболочки углеводородных газов.</a:t>
            </a:r>
          </a:p>
        </p:txBody>
      </p:sp>
    </p:spTree>
    <p:extLst>
      <p:ext uri="{BB962C8B-B14F-4D97-AF65-F5344CB8AC3E}">
        <p14:creationId xmlns:p14="http://schemas.microsoft.com/office/powerpoint/2010/main" val="3062555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54024"/>
          </a:xfrm>
        </p:spPr>
        <p:txBody>
          <a:bodyPr>
            <a:normAutofit/>
          </a:bodyPr>
          <a:lstStyle/>
          <a:p>
            <a:r>
              <a:rPr lang="ru-RU" sz="4400" dirty="0" smtClean="0">
                <a:solidFill>
                  <a:schemeClr val="accent2"/>
                </a:solidFill>
                <a:latin typeface="Arial" panose="020B0604020202020204" pitchFamily="34" charset="0"/>
                <a:cs typeface="Arial" panose="020B0604020202020204" pitchFamily="34" charset="0"/>
              </a:rPr>
              <a:t>Характеристики ШСВГ:</a:t>
            </a:r>
            <a:endParaRPr lang="ru-RU" sz="4400" dirty="0">
              <a:solidFill>
                <a:schemeClr val="accent2"/>
              </a:solidFill>
              <a:latin typeface="Arial" panose="020B0604020202020204" pitchFamily="34" charset="0"/>
              <a:cs typeface="Arial" panose="020B0604020202020204" pitchFamily="34"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001984440"/>
              </p:ext>
            </p:extLst>
          </p:nvPr>
        </p:nvGraphicFramePr>
        <p:xfrm>
          <a:off x="677334" y="1886268"/>
          <a:ext cx="9051354" cy="3764726"/>
        </p:xfrm>
        <a:graphic>
          <a:graphicData uri="http://schemas.openxmlformats.org/drawingml/2006/table">
            <a:tbl>
              <a:tblPr firstRow="1" bandRow="1">
                <a:tableStyleId>{5C22544A-7EE6-4342-B048-85BDC9FD1C3A}</a:tableStyleId>
              </a:tblPr>
              <a:tblGrid>
                <a:gridCol w="3017118">
                  <a:extLst>
                    <a:ext uri="{9D8B030D-6E8A-4147-A177-3AD203B41FA5}">
                      <a16:colId xmlns:a16="http://schemas.microsoft.com/office/drawing/2014/main" val="1344462543"/>
                    </a:ext>
                  </a:extLst>
                </a:gridCol>
                <a:gridCol w="3017118">
                  <a:extLst>
                    <a:ext uri="{9D8B030D-6E8A-4147-A177-3AD203B41FA5}">
                      <a16:colId xmlns:a16="http://schemas.microsoft.com/office/drawing/2014/main" val="3678684407"/>
                    </a:ext>
                  </a:extLst>
                </a:gridCol>
                <a:gridCol w="3017118">
                  <a:extLst>
                    <a:ext uri="{9D8B030D-6E8A-4147-A177-3AD203B41FA5}">
                      <a16:colId xmlns:a16="http://schemas.microsoft.com/office/drawing/2014/main" val="901483759"/>
                    </a:ext>
                  </a:extLst>
                </a:gridCol>
              </a:tblGrid>
              <a:tr h="871977">
                <a:tc>
                  <a:txBody>
                    <a:bodyPr/>
                    <a:lstStyle/>
                    <a:p>
                      <a:pPr algn="ctr"/>
                      <a:r>
                        <a:rPr lang="ru-RU" dirty="0" smtClean="0">
                          <a:latin typeface="Arial" panose="020B0604020202020204" pitchFamily="34" charset="0"/>
                          <a:cs typeface="Arial" panose="020B0604020202020204" pitchFamily="34" charset="0"/>
                        </a:rPr>
                        <a:t>Наименование параметра</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ШСВГ-3</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ШСВГ-6</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82969739"/>
                  </a:ext>
                </a:extLst>
              </a:tr>
              <a:tr h="871977">
                <a:tc>
                  <a:txBody>
                    <a:bodyPr/>
                    <a:lstStyle/>
                    <a:p>
                      <a:pPr algn="ctr"/>
                      <a:r>
                        <a:rPr lang="ru-RU" dirty="0" smtClean="0">
                          <a:latin typeface="Arial" panose="020B0604020202020204" pitchFamily="34" charset="0"/>
                          <a:cs typeface="Arial" panose="020B0604020202020204" pitchFamily="34" charset="0"/>
                        </a:rPr>
                        <a:t>Максимальное напряжение, В</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3000 (50 Гц)</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6000 (50 Гц)</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78661724"/>
                  </a:ext>
                </a:extLst>
              </a:tr>
              <a:tr h="505193">
                <a:tc>
                  <a:txBody>
                    <a:bodyPr/>
                    <a:lstStyle/>
                    <a:p>
                      <a:pPr algn="ctr"/>
                      <a:r>
                        <a:rPr lang="ru-RU" dirty="0" smtClean="0">
                          <a:latin typeface="Arial" panose="020B0604020202020204" pitchFamily="34" charset="0"/>
                          <a:cs typeface="Arial" panose="020B0604020202020204" pitchFamily="34" charset="0"/>
                        </a:rPr>
                        <a:t>Максимальный ток, А</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80</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120</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3621929"/>
                  </a:ext>
                </a:extLst>
              </a:tr>
              <a:tr h="505193">
                <a:tc>
                  <a:txBody>
                    <a:bodyPr/>
                    <a:lstStyle/>
                    <a:p>
                      <a:pPr algn="ctr"/>
                      <a:r>
                        <a:rPr lang="ru-RU" dirty="0" smtClean="0">
                          <a:latin typeface="Arial" panose="020B0604020202020204" pitchFamily="34" charset="0"/>
                          <a:cs typeface="Arial" panose="020B0604020202020204" pitchFamily="34" charset="0"/>
                        </a:rPr>
                        <a:t>Габариты, мм</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550х350х410</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550х430х548</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79776461"/>
                  </a:ext>
                </a:extLst>
              </a:tr>
              <a:tr h="505193">
                <a:tc>
                  <a:txBody>
                    <a:bodyPr/>
                    <a:lstStyle/>
                    <a:p>
                      <a:pPr algn="ctr"/>
                      <a:r>
                        <a:rPr lang="ru-RU" dirty="0" smtClean="0">
                          <a:latin typeface="Arial" panose="020B0604020202020204" pitchFamily="34" charset="0"/>
                          <a:cs typeface="Arial" panose="020B0604020202020204" pitchFamily="34" charset="0"/>
                        </a:rPr>
                        <a:t>Масса нетто, кг</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16,2</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21,8</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1148797"/>
                  </a:ext>
                </a:extLst>
              </a:tr>
              <a:tr h="505193">
                <a:tc>
                  <a:txBody>
                    <a:bodyPr/>
                    <a:lstStyle/>
                    <a:p>
                      <a:pPr algn="ctr"/>
                      <a:r>
                        <a:rPr lang="ru-RU" dirty="0" smtClean="0">
                          <a:latin typeface="Arial" panose="020B0604020202020204" pitchFamily="34" charset="0"/>
                          <a:cs typeface="Arial" panose="020B0604020202020204" pitchFamily="34" charset="0"/>
                        </a:rPr>
                        <a:t>Масса брутто</a:t>
                      </a:r>
                      <a:r>
                        <a:rPr lang="ru-RU" baseline="0" dirty="0" smtClean="0">
                          <a:latin typeface="Arial" panose="020B0604020202020204" pitchFamily="34" charset="0"/>
                          <a:cs typeface="Arial" panose="020B0604020202020204" pitchFamily="34" charset="0"/>
                        </a:rPr>
                        <a:t>, кг</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16,5</a:t>
                      </a:r>
                      <a:endParaRPr lang="ru-RU" dirty="0">
                        <a:latin typeface="Arial" panose="020B0604020202020204" pitchFamily="34" charset="0"/>
                        <a:cs typeface="Arial" panose="020B0604020202020204" pitchFamily="34" charset="0"/>
                      </a:endParaRPr>
                    </a:p>
                  </a:txBody>
                  <a:tcPr/>
                </a:tc>
                <a:tc>
                  <a:txBody>
                    <a:bodyPr/>
                    <a:lstStyle/>
                    <a:p>
                      <a:pPr algn="ctr"/>
                      <a:r>
                        <a:rPr lang="ru-RU" dirty="0" smtClean="0">
                          <a:latin typeface="Arial" panose="020B0604020202020204" pitchFamily="34" charset="0"/>
                          <a:cs typeface="Arial" panose="020B0604020202020204" pitchFamily="34" charset="0"/>
                        </a:rPr>
                        <a:t>22,1</a:t>
                      </a:r>
                      <a:endParaRPr lang="ru-RU"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43818831"/>
                  </a:ext>
                </a:extLst>
              </a:tr>
            </a:tbl>
          </a:graphicData>
        </a:graphic>
      </p:graphicFrame>
    </p:spTree>
    <p:extLst>
      <p:ext uri="{BB962C8B-B14F-4D97-AF65-F5344CB8AC3E}">
        <p14:creationId xmlns:p14="http://schemas.microsoft.com/office/powerpoint/2010/main" val="39472617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014" y="323368"/>
            <a:ext cx="4598754" cy="767956"/>
          </a:xfrm>
        </p:spPr>
        <p:txBody>
          <a:bodyPr>
            <a:normAutofit/>
          </a:bodyPr>
          <a:lstStyle/>
          <a:p>
            <a:r>
              <a:rPr lang="ru-RU" sz="4000" dirty="0" smtClean="0">
                <a:solidFill>
                  <a:schemeClr val="accent2"/>
                </a:solidFill>
                <a:latin typeface="Arial" panose="020B0604020202020204" pitchFamily="34" charset="0"/>
                <a:cs typeface="Arial" panose="020B0604020202020204" pitchFamily="34" charset="0"/>
              </a:rPr>
              <a:t>Клапаны КОС-2</a:t>
            </a:r>
            <a:endParaRPr lang="ru-RU" sz="4000" dirty="0">
              <a:solidFill>
                <a:schemeClr val="accent2"/>
              </a:solidFill>
              <a:latin typeface="Arial" panose="020B0604020202020204" pitchFamily="34" charset="0"/>
              <a:cs typeface="Arial" panose="020B0604020202020204" pitchFamily="34" charset="0"/>
            </a:endParaRPr>
          </a:p>
        </p:txBody>
      </p:sp>
      <p:sp>
        <p:nvSpPr>
          <p:cNvPr id="4" name="Объект 3"/>
          <p:cNvSpPr>
            <a:spLocks noGrp="1"/>
          </p:cNvSpPr>
          <p:nvPr>
            <p:ph sz="half" idx="1"/>
          </p:nvPr>
        </p:nvSpPr>
        <p:spPr>
          <a:xfrm>
            <a:off x="313726" y="1176614"/>
            <a:ext cx="9176114" cy="1429426"/>
          </a:xfrm>
        </p:spPr>
        <p:txBody>
          <a:bodyPr>
            <a:normAutofit fontScale="92500" lnSpcReduction="10000"/>
          </a:bodyPr>
          <a:lstStyle/>
          <a:p>
            <a:pPr algn="just">
              <a:lnSpc>
                <a:spcPct val="150000"/>
              </a:lnSpc>
            </a:pPr>
            <a:r>
              <a:rPr lang="ru-RU" dirty="0" smtClean="0">
                <a:latin typeface="Arial" panose="020B0604020202020204" pitchFamily="34" charset="0"/>
                <a:cs typeface="Arial" panose="020B0604020202020204" pitchFamily="34" charset="0"/>
              </a:rPr>
              <a:t>Клапан обратный КОС-2 предназначен для предотвращения ухода жидкости из полости насосно-компрессорных труб и сборного трубопровода в скважину через электропогружной насос после его остановки.</a:t>
            </a:r>
            <a:endParaRPr lang="ru-RU" dirty="0">
              <a:latin typeface="Arial" panose="020B0604020202020204" pitchFamily="34" charset="0"/>
              <a:cs typeface="Arial" panose="020B0604020202020204" pitchFamily="34" charset="0"/>
            </a:endParaRPr>
          </a:p>
        </p:txBody>
      </p:sp>
      <p:sp>
        <p:nvSpPr>
          <p:cNvPr id="5" name="Объект 4"/>
          <p:cNvSpPr>
            <a:spLocks noGrp="1"/>
          </p:cNvSpPr>
          <p:nvPr>
            <p:ph sz="half" idx="2"/>
          </p:nvPr>
        </p:nvSpPr>
        <p:spPr>
          <a:xfrm>
            <a:off x="4032504" y="2456589"/>
            <a:ext cx="5376672" cy="3995928"/>
          </a:xfrm>
        </p:spPr>
        <p:txBody>
          <a:bodyPr>
            <a:normAutofit fontScale="92500" lnSpcReduction="10000"/>
          </a:bodyPr>
          <a:lstStyle/>
          <a:p>
            <a:pPr marL="400050" lvl="1" indent="0">
              <a:buNone/>
            </a:pPr>
            <a:r>
              <a:rPr lang="ru-RU" sz="2600" b="1" dirty="0" smtClean="0">
                <a:latin typeface="Arial" panose="020B0604020202020204" pitchFamily="34" charset="0"/>
                <a:cs typeface="Arial" panose="020B0604020202020204" pitchFamily="34" charset="0"/>
              </a:rPr>
              <a:t>Характеристики:</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Параметры присоединительных размеров – муфта и ниппель НКТ-73.</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Рабочее давление жидкости в скважине – не более 20 МПа.</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Номинальный расход рабочей жидкости через рабочий клапан при давлении от насоса 20 Мпа – 300 м3/сутки.</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Габаритные размеры:</a:t>
            </a:r>
          </a:p>
          <a:p>
            <a:pPr marL="400050" lvl="1" indent="0">
              <a:buNone/>
            </a:pPr>
            <a:r>
              <a:rPr lang="ru-RU" dirty="0" smtClean="0">
                <a:latin typeface="Arial" panose="020B0604020202020204" pitchFamily="34" charset="0"/>
                <a:cs typeface="Arial" panose="020B0604020202020204" pitchFamily="34" charset="0"/>
              </a:rPr>
              <a:t>Длина – 253 мм;</a:t>
            </a:r>
          </a:p>
          <a:p>
            <a:pPr marL="400050" lvl="1" indent="0">
              <a:buNone/>
            </a:pPr>
            <a:r>
              <a:rPr lang="ru-RU" dirty="0" smtClean="0">
                <a:latin typeface="Arial" panose="020B0604020202020204" pitchFamily="34" charset="0"/>
                <a:cs typeface="Arial" panose="020B0604020202020204" pitchFamily="34" charset="0"/>
              </a:rPr>
              <a:t>Наибольший диаметр – 89 мм.</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Масса – 6 кг.</a:t>
            </a:r>
          </a:p>
          <a:p>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365" y="2681727"/>
            <a:ext cx="2840793" cy="3545652"/>
          </a:xfrm>
          <a:prstGeom prst="rect">
            <a:avLst/>
          </a:prstGeom>
        </p:spPr>
      </p:pic>
    </p:spTree>
    <p:extLst>
      <p:ext uri="{BB962C8B-B14F-4D97-AF65-F5344CB8AC3E}">
        <p14:creationId xmlns:p14="http://schemas.microsoft.com/office/powerpoint/2010/main" val="36668254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014" y="323368"/>
            <a:ext cx="4598754" cy="767956"/>
          </a:xfrm>
        </p:spPr>
        <p:txBody>
          <a:bodyPr>
            <a:normAutofit/>
          </a:bodyPr>
          <a:lstStyle/>
          <a:p>
            <a:r>
              <a:rPr lang="ru-RU" sz="4000" dirty="0" smtClean="0">
                <a:solidFill>
                  <a:schemeClr val="accent2"/>
                </a:solidFill>
                <a:latin typeface="Arial" panose="020B0604020202020204" pitchFamily="34" charset="0"/>
                <a:cs typeface="Arial" panose="020B0604020202020204" pitchFamily="34" charset="0"/>
              </a:rPr>
              <a:t>Клапаны КС-73</a:t>
            </a:r>
            <a:endParaRPr lang="ru-RU" sz="4000" dirty="0">
              <a:solidFill>
                <a:schemeClr val="accent2"/>
              </a:solidFill>
              <a:latin typeface="Arial" panose="020B0604020202020204" pitchFamily="34" charset="0"/>
              <a:cs typeface="Arial" panose="020B0604020202020204" pitchFamily="34" charset="0"/>
            </a:endParaRPr>
          </a:p>
        </p:txBody>
      </p:sp>
      <p:sp>
        <p:nvSpPr>
          <p:cNvPr id="4" name="Объект 3"/>
          <p:cNvSpPr>
            <a:spLocks noGrp="1"/>
          </p:cNvSpPr>
          <p:nvPr>
            <p:ph sz="half" idx="1"/>
          </p:nvPr>
        </p:nvSpPr>
        <p:spPr>
          <a:xfrm>
            <a:off x="233062" y="998424"/>
            <a:ext cx="9176114" cy="1534464"/>
          </a:xfrm>
        </p:spPr>
        <p:txBody>
          <a:bodyPr>
            <a:noAutofit/>
          </a:bodyPr>
          <a:lstStyle/>
          <a:p>
            <a:pPr algn="just">
              <a:lnSpc>
                <a:spcPct val="170000"/>
              </a:lnSpc>
            </a:pPr>
            <a:r>
              <a:rPr lang="ru-RU" sz="2000" dirty="0" smtClean="0">
                <a:latin typeface="Arial" panose="020B0604020202020204" pitchFamily="34" charset="0"/>
                <a:cs typeface="Arial" panose="020B0604020202020204" pitchFamily="34" charset="0"/>
              </a:rPr>
              <a:t>Клапан сливной КС-73 предназначен для слива пластовой жидкости из колонны НКТ при подъёме установки центробежного погружного насоса из скважины.</a:t>
            </a:r>
            <a:endParaRPr lang="ru-RU" sz="2000" dirty="0">
              <a:latin typeface="Arial" panose="020B0604020202020204" pitchFamily="34" charset="0"/>
              <a:cs typeface="Arial" panose="020B0604020202020204" pitchFamily="34" charset="0"/>
            </a:endParaRPr>
          </a:p>
        </p:txBody>
      </p:sp>
      <p:sp>
        <p:nvSpPr>
          <p:cNvPr id="5" name="Объект 4"/>
          <p:cNvSpPr>
            <a:spLocks noGrp="1"/>
          </p:cNvSpPr>
          <p:nvPr>
            <p:ph sz="half" idx="2"/>
          </p:nvPr>
        </p:nvSpPr>
        <p:spPr>
          <a:xfrm>
            <a:off x="3895344" y="2291996"/>
            <a:ext cx="5952744" cy="4337403"/>
          </a:xfrm>
        </p:spPr>
        <p:txBody>
          <a:bodyPr>
            <a:normAutofit fontScale="92500" lnSpcReduction="10000"/>
          </a:bodyPr>
          <a:lstStyle/>
          <a:p>
            <a:pPr marL="400050" lvl="1" indent="0">
              <a:buNone/>
            </a:pPr>
            <a:r>
              <a:rPr lang="ru-RU" sz="2600" b="1" dirty="0" smtClean="0">
                <a:latin typeface="Arial" panose="020B0604020202020204" pitchFamily="34" charset="0"/>
                <a:cs typeface="Arial" panose="020B0604020202020204" pitchFamily="34" charset="0"/>
              </a:rPr>
              <a:t>Характеристики:</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Давление </a:t>
            </a:r>
            <a:r>
              <a:rPr lang="ru-RU" dirty="0" err="1" smtClean="0">
                <a:latin typeface="Arial" panose="020B0604020202020204" pitchFamily="34" charset="0"/>
                <a:cs typeface="Arial" panose="020B0604020202020204" pitchFamily="34" charset="0"/>
              </a:rPr>
              <a:t>опрессовки</a:t>
            </a:r>
            <a:r>
              <a:rPr lang="ru-RU" dirty="0" smtClean="0">
                <a:latin typeface="Arial" panose="020B0604020202020204" pitchFamily="34" charset="0"/>
                <a:cs typeface="Arial" panose="020B0604020202020204" pitchFamily="34" charset="0"/>
              </a:rPr>
              <a:t> – 21 МПа.</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Материал корпуса – сталь 40х13.</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Материал штуцера – Л63.</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Диаметр проточки – 13-0,1 мм.</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Диаметр присоединительных </a:t>
            </a:r>
            <a:r>
              <a:rPr lang="ru-RU" dirty="0" err="1" smtClean="0">
                <a:latin typeface="Arial" panose="020B0604020202020204" pitchFamily="34" charset="0"/>
                <a:cs typeface="Arial" panose="020B0604020202020204" pitchFamily="34" charset="0"/>
              </a:rPr>
              <a:t>резьб</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pPr marL="400050" lvl="1" indent="0">
              <a:buNone/>
            </a:pPr>
            <a:r>
              <a:rPr lang="ru-RU" dirty="0" smtClean="0">
                <a:latin typeface="Arial" panose="020B0604020202020204" pitchFamily="34" charset="0"/>
                <a:cs typeface="Arial" panose="020B0604020202020204" pitchFamily="34" charset="0"/>
              </a:rPr>
              <a:t>Муфта – НКТ-73;</a:t>
            </a:r>
            <a:endParaRPr lang="ru-RU" dirty="0">
              <a:latin typeface="Arial" panose="020B0604020202020204" pitchFamily="34" charset="0"/>
              <a:cs typeface="Arial" panose="020B0604020202020204" pitchFamily="34" charset="0"/>
            </a:endParaRPr>
          </a:p>
          <a:p>
            <a:pPr marL="400050" lvl="1" indent="0">
              <a:buNone/>
            </a:pPr>
            <a:r>
              <a:rPr lang="ru-RU" dirty="0" smtClean="0">
                <a:latin typeface="Arial" panose="020B0604020202020204" pitchFamily="34" charset="0"/>
                <a:cs typeface="Arial" panose="020B0604020202020204" pitchFamily="34" charset="0"/>
              </a:rPr>
              <a:t>Ниппель – НКТ-73.</a:t>
            </a:r>
            <a:endParaRPr lang="ru-RU" dirty="0">
              <a:latin typeface="Arial" panose="020B0604020202020204" pitchFamily="34" charset="0"/>
              <a:cs typeface="Arial" panose="020B0604020202020204" pitchFamily="34" charset="0"/>
            </a:endParaRP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Габаритные размеры:</a:t>
            </a:r>
          </a:p>
          <a:p>
            <a:pPr marL="400050" lvl="1" indent="0">
              <a:buNone/>
            </a:pPr>
            <a:r>
              <a:rPr lang="ru-RU" dirty="0" smtClean="0">
                <a:latin typeface="Arial" panose="020B0604020202020204" pitchFamily="34" charset="0"/>
                <a:cs typeface="Arial" panose="020B0604020202020204" pitchFamily="34" charset="0"/>
              </a:rPr>
              <a:t>Длина – 200 мм;</a:t>
            </a:r>
          </a:p>
          <a:p>
            <a:pPr marL="400050" lvl="1" indent="0">
              <a:buNone/>
            </a:pPr>
            <a:r>
              <a:rPr lang="ru-RU" dirty="0" smtClean="0">
                <a:latin typeface="Arial" panose="020B0604020202020204" pitchFamily="34" charset="0"/>
                <a:cs typeface="Arial" panose="020B0604020202020204" pitchFamily="34" charset="0"/>
              </a:rPr>
              <a:t>Диаметр – 89 мм.</a:t>
            </a:r>
          </a:p>
          <a:p>
            <a:pPr>
              <a:buFont typeface="Wingdings" panose="05000000000000000000" pitchFamily="2" charset="2"/>
              <a:buChar char="Ø"/>
            </a:pPr>
            <a:r>
              <a:rPr lang="ru-RU" dirty="0" smtClean="0">
                <a:latin typeface="Arial" panose="020B0604020202020204" pitchFamily="34" charset="0"/>
                <a:cs typeface="Arial" panose="020B0604020202020204" pitchFamily="34" charset="0"/>
              </a:rPr>
              <a:t>Масса – 3,6 кг.</a:t>
            </a:r>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163" y="2606039"/>
            <a:ext cx="2879168" cy="3846477"/>
          </a:xfrm>
          <a:prstGeom prst="rect">
            <a:avLst/>
          </a:prstGeom>
        </p:spPr>
      </p:pic>
    </p:spTree>
    <p:extLst>
      <p:ext uri="{BB962C8B-B14F-4D97-AF65-F5344CB8AC3E}">
        <p14:creationId xmlns:p14="http://schemas.microsoft.com/office/powerpoint/2010/main" val="7398329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79704"/>
          </a:xfrm>
        </p:spPr>
        <p:txBody>
          <a:bodyPr/>
          <a:lstStyle/>
          <a:p>
            <a:r>
              <a:rPr lang="ru-RU" dirty="0" smtClean="0">
                <a:solidFill>
                  <a:schemeClr val="accent2"/>
                </a:solidFill>
                <a:latin typeface="Arial" panose="020B0604020202020204" pitchFamily="34" charset="0"/>
                <a:cs typeface="Arial" panose="020B0604020202020204" pitchFamily="34" charset="0"/>
              </a:rPr>
              <a:t>О компании:</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77334" y="1657669"/>
            <a:ext cx="8366082" cy="4002467"/>
          </a:xfrm>
        </p:spPr>
        <p:txBody>
          <a:bodyPr/>
          <a:lstStyle/>
          <a:p>
            <a:r>
              <a:rPr lang="ru-RU" dirty="0" smtClean="0">
                <a:latin typeface="Arial" panose="020B0604020202020204" pitchFamily="34" charset="0"/>
                <a:cs typeface="Arial" panose="020B0604020202020204" pitchFamily="34" charset="0"/>
              </a:rPr>
              <a:t>ООО «СПЕЦТЕХНОЛОГИИ» - производственная Компания основанная в 2018 году. Основным направлением деятельности Компании является разработка и производство технологического оборудования для различных отраслей промышленности.</a:t>
            </a:r>
          </a:p>
          <a:p>
            <a:r>
              <a:rPr lang="ru-RU" dirty="0">
                <a:latin typeface="Arial" panose="020B0604020202020204" pitchFamily="34" charset="0"/>
                <a:cs typeface="Arial" panose="020B0604020202020204" pitchFamily="34" charset="0"/>
              </a:rPr>
              <a:t>Компания предоставляет полный и законченный цикл производства оборудования – разработку, изготовление, поставку и дальнейшее сервисное обслуживание</a:t>
            </a:r>
            <a:r>
              <a:rPr lang="ru-RU"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712781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accent2"/>
                </a:solidFill>
                <a:latin typeface="Arial" panose="020B0604020202020204" pitchFamily="34" charset="0"/>
                <a:cs typeface="Arial" panose="020B0604020202020204" pitchFamily="34" charset="0"/>
              </a:rPr>
              <a:t>Установка депарафинизации скважин УДС</a:t>
            </a:r>
          </a:p>
        </p:txBody>
      </p:sp>
      <p:sp>
        <p:nvSpPr>
          <p:cNvPr id="3" name="Объект 2"/>
          <p:cNvSpPr>
            <a:spLocks noGrp="1"/>
          </p:cNvSpPr>
          <p:nvPr>
            <p:ph idx="1"/>
          </p:nvPr>
        </p:nvSpPr>
        <p:spPr/>
        <p:txBody>
          <a:bodyPr>
            <a:normAutofit/>
          </a:bodyPr>
          <a:lstStyle/>
          <a:p>
            <a:r>
              <a:rPr lang="ru-RU" dirty="0">
                <a:latin typeface="Arial" panose="020B0604020202020204" pitchFamily="34" charset="0"/>
                <a:cs typeface="Arial" panose="020B0604020202020204" pitchFamily="34" charset="0"/>
              </a:rPr>
              <a:t>Установка депарафинизации УДС  предназначена для механической </a:t>
            </a:r>
            <a:r>
              <a:rPr lang="ru-RU" dirty="0" smtClean="0">
                <a:latin typeface="Arial" panose="020B0604020202020204" pitchFamily="34" charset="0"/>
                <a:cs typeface="Arial" panose="020B0604020202020204" pitchFamily="34" charset="0"/>
              </a:rPr>
              <a:t>очистки от </a:t>
            </a:r>
            <a:r>
              <a:rPr lang="ru-RU" dirty="0">
                <a:latin typeface="Arial" panose="020B0604020202020204" pitchFamily="34" charset="0"/>
                <a:cs typeface="Arial" panose="020B0604020202020204" pitchFamily="34" charset="0"/>
              </a:rPr>
              <a:t>парафина подъемных труб</a:t>
            </a:r>
            <a:r>
              <a:rPr lang="ru-RU" dirty="0" smtClean="0">
                <a:latin typeface="Arial" panose="020B0604020202020204" pitchFamily="34" charset="0"/>
                <a:cs typeface="Arial" panose="020B0604020202020204" pitchFamily="34" charset="0"/>
              </a:rPr>
              <a:t>, фонтанных, компрессорных </a:t>
            </a:r>
            <a:r>
              <a:rPr lang="ru-RU" dirty="0">
                <a:latin typeface="Arial" panose="020B0604020202020204" pitchFamily="34" charset="0"/>
                <a:cs typeface="Arial" panose="020B0604020202020204" pitchFamily="34" charset="0"/>
              </a:rPr>
              <a:t>и оборудованных погружными </a:t>
            </a:r>
            <a:r>
              <a:rPr lang="ru-RU" dirty="0" smtClean="0">
                <a:latin typeface="Arial" panose="020B0604020202020204" pitchFamily="34" charset="0"/>
                <a:cs typeface="Arial" panose="020B0604020202020204" pitchFamily="34" charset="0"/>
              </a:rPr>
              <a:t>электронасосами нефтяных скважин.</a:t>
            </a:r>
            <a:endParaRPr lang="ru-RU" dirty="0">
              <a:latin typeface="Arial" panose="020B0604020202020204" pitchFamily="34" charset="0"/>
              <a:cs typeface="Arial" panose="020B0604020202020204" pitchFamily="34" charset="0"/>
            </a:endParaRPr>
          </a:p>
          <a:p>
            <a:r>
              <a:rPr lang="ru-RU" dirty="0" smtClean="0">
                <a:latin typeface="Arial" panose="020B0604020202020204" pitchFamily="34" charset="0"/>
                <a:cs typeface="Arial" panose="020B0604020202020204" pitchFamily="34" charset="0"/>
              </a:rPr>
              <a:t>Установка </a:t>
            </a:r>
            <a:r>
              <a:rPr lang="ru-RU" dirty="0">
                <a:latin typeface="Arial" panose="020B0604020202020204" pitchFamily="34" charset="0"/>
                <a:cs typeface="Arial" panose="020B0604020202020204" pitchFamily="34" charset="0"/>
              </a:rPr>
              <a:t>УДС может использоваться в качестве автоматической </a:t>
            </a:r>
            <a:r>
              <a:rPr lang="ru-RU" dirty="0" err="1">
                <a:latin typeface="Arial" panose="020B0604020202020204" pitchFamily="34" charset="0"/>
                <a:cs typeface="Arial" panose="020B0604020202020204" pitchFamily="34" charset="0"/>
              </a:rPr>
              <a:t>парафинорезки</a:t>
            </a:r>
            <a:r>
              <a:rPr lang="ru-RU" dirty="0">
                <a:latin typeface="Arial" panose="020B0604020202020204" pitchFamily="34" charset="0"/>
                <a:cs typeface="Arial" panose="020B0604020202020204" pitchFamily="34" charset="0"/>
              </a:rPr>
              <a:t> для </a:t>
            </a:r>
            <a:r>
              <a:rPr lang="ru-RU" dirty="0" err="1">
                <a:latin typeface="Arial" panose="020B0604020202020204" pitchFamily="34" charset="0"/>
                <a:cs typeface="Arial" panose="020B0604020202020204" pitchFamily="34" charset="0"/>
              </a:rPr>
              <a:t>шаблонирования</a:t>
            </a:r>
            <a:r>
              <a:rPr lang="ru-RU" dirty="0">
                <a:latin typeface="Arial" panose="020B0604020202020204" pitchFamily="34" charset="0"/>
                <a:cs typeface="Arial" panose="020B0604020202020204" pitchFamily="34" charset="0"/>
              </a:rPr>
              <a:t> и депарафинизации скважин перед спуском глубинных приборов, а также как устройство для очистки колонны НКТ (УОК-НКТ).</a:t>
            </a:r>
          </a:p>
          <a:p>
            <a:r>
              <a:rPr lang="ru-RU" dirty="0" smtClean="0">
                <a:latin typeface="Arial" panose="020B0604020202020204" pitchFamily="34" charset="0"/>
                <a:cs typeface="Arial" panose="020B0604020202020204" pitchFamily="34" charset="0"/>
              </a:rPr>
              <a:t>Задача </a:t>
            </a:r>
            <a:r>
              <a:rPr lang="ru-RU" dirty="0">
                <a:latin typeface="Arial" panose="020B0604020202020204" pitchFamily="34" charset="0"/>
                <a:cs typeface="Arial" panose="020B0604020202020204" pitchFamily="34" charset="0"/>
              </a:rPr>
              <a:t>установки: предотвращение образования парафиновых пробок и приведение скважины в состояние постоянной готовности к дальнейшей работе.</a:t>
            </a:r>
          </a:p>
        </p:txBody>
      </p:sp>
    </p:spTree>
    <p:extLst>
      <p:ext uri="{BB962C8B-B14F-4D97-AF65-F5344CB8AC3E}">
        <p14:creationId xmlns:p14="http://schemas.microsoft.com/office/powerpoint/2010/main" val="235741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590" y="335280"/>
            <a:ext cx="9207330" cy="908304"/>
          </a:xfrm>
        </p:spPr>
        <p:txBody>
          <a:bodyPr>
            <a:normAutofit fontScale="90000"/>
          </a:bodyPr>
          <a:lstStyle/>
          <a:p>
            <a:r>
              <a:rPr lang="ru-RU" sz="4900" dirty="0">
                <a:solidFill>
                  <a:schemeClr val="accent2"/>
                </a:solidFill>
                <a:latin typeface="Arial" panose="020B0604020202020204" pitchFamily="34" charset="0"/>
                <a:cs typeface="Arial" panose="020B0604020202020204" pitchFamily="34" charset="0"/>
              </a:rPr>
              <a:t>Преимущества установки</a:t>
            </a:r>
            <a:r>
              <a:rPr lang="ru-RU" dirty="0"/>
              <a:t/>
            </a:r>
            <a:br>
              <a:rPr lang="ru-RU" dirty="0"/>
            </a:br>
            <a:endParaRPr lang="ru-RU" dirty="0"/>
          </a:p>
        </p:txBody>
      </p:sp>
      <p:sp>
        <p:nvSpPr>
          <p:cNvPr id="3" name="Объект 2"/>
          <p:cNvSpPr>
            <a:spLocks noGrp="1"/>
          </p:cNvSpPr>
          <p:nvPr>
            <p:ph idx="1"/>
          </p:nvPr>
        </p:nvSpPr>
        <p:spPr>
          <a:xfrm>
            <a:off x="677334" y="1243584"/>
            <a:ext cx="8596668" cy="5157215"/>
          </a:xfrm>
        </p:spPr>
        <p:txBody>
          <a:bodyPr>
            <a:normAutofit fontScale="92500"/>
          </a:bodyPr>
          <a:lstStyle/>
          <a:p>
            <a:endParaRPr lang="ru-RU" dirty="0"/>
          </a:p>
          <a:p>
            <a:r>
              <a:rPr lang="ru-RU" dirty="0">
                <a:latin typeface="Arial" panose="020B0604020202020204" pitchFamily="34" charset="0"/>
                <a:cs typeface="Arial" panose="020B0604020202020204" pitchFamily="34" charset="0"/>
              </a:rPr>
              <a:t>Чистка возможна в трех режимах: автоматическом и полуавтоматическом и ручном. В полуавтоматическом режиме оператор управляет спуском, подъёмом и остановкой скребка через шкаф управления;</a:t>
            </a:r>
          </a:p>
          <a:p>
            <a:r>
              <a:rPr lang="ru-RU" dirty="0">
                <a:latin typeface="Arial" panose="020B0604020202020204" pitchFamily="34" charset="0"/>
                <a:cs typeface="Arial" panose="020B0604020202020204" pitchFamily="34" charset="0"/>
              </a:rPr>
              <a:t>Увеличенная ёмкость барабана для скребковой проволоки — до 2600 метров;</a:t>
            </a:r>
          </a:p>
          <a:p>
            <a:r>
              <a:rPr lang="ru-RU" dirty="0">
                <a:latin typeface="Arial" panose="020B0604020202020204" pitchFamily="34" charset="0"/>
                <a:cs typeface="Arial" panose="020B0604020202020204" pitchFamily="34" charset="0"/>
              </a:rPr>
              <a:t>Двухступенчатая сальниковая головка с уплотнением из высокопрочного </a:t>
            </a:r>
            <a:r>
              <a:rPr lang="ru-RU" dirty="0" err="1">
                <a:latin typeface="Arial" panose="020B0604020202020204" pitchFamily="34" charset="0"/>
                <a:cs typeface="Arial" panose="020B0604020202020204" pitchFamily="34" charset="0"/>
              </a:rPr>
              <a:t>графитонаполненого</a:t>
            </a:r>
            <a:r>
              <a:rPr lang="ru-RU" dirty="0">
                <a:latin typeface="Arial" panose="020B0604020202020204" pitchFamily="34" charset="0"/>
                <a:cs typeface="Arial" panose="020B0604020202020204" pitchFamily="34" charset="0"/>
              </a:rPr>
              <a:t> политетрафторэтилена с силиконовой пропиткой (рабочая температура от -70°C до +270°C) с высоким сопротивлением </a:t>
            </a:r>
            <a:r>
              <a:rPr lang="ru-RU" dirty="0" smtClean="0">
                <a:latin typeface="Arial" panose="020B0604020202020204" pitchFamily="34" charset="0"/>
                <a:cs typeface="Arial" panose="020B0604020202020204" pitchFamily="34" charset="0"/>
              </a:rPr>
              <a:t>разрыву </a:t>
            </a:r>
            <a:r>
              <a:rPr lang="ru-RU" dirty="0">
                <a:latin typeface="Arial" panose="020B0604020202020204" pitchFamily="34" charset="0"/>
                <a:cs typeface="Arial" panose="020B0604020202020204" pitchFamily="34" charset="0"/>
              </a:rPr>
              <a:t>— это позволяет использовать установку в фонтанирующих скважинах с большим буферным давлением, а также в условиях Крайнего Севера;</a:t>
            </a:r>
          </a:p>
          <a:p>
            <a:r>
              <a:rPr lang="ru-RU" dirty="0">
                <a:latin typeface="Arial" panose="020B0604020202020204" pitchFamily="34" charset="0"/>
                <a:cs typeface="Arial" panose="020B0604020202020204" pitchFamily="34" charset="0"/>
              </a:rPr>
              <a:t>Продление срока службы сальниковой набивки лубрикатора — по согласованию с УДС поставляется сальниковое устройство с контейнером для смазывающей жидкости;</a:t>
            </a:r>
          </a:p>
          <a:p>
            <a:r>
              <a:rPr lang="ru-RU" dirty="0">
                <a:latin typeface="Arial" panose="020B0604020202020204" pitchFamily="34" charset="0"/>
                <a:cs typeface="Arial" panose="020B0604020202020204" pitchFamily="34" charset="0"/>
              </a:rPr>
              <a:t>Автоматический подогрев лубрикатора, устьевой арматуры и станции управления греющим кабелем — оператор выставляет на </a:t>
            </a:r>
            <a:r>
              <a:rPr lang="ru-RU" dirty="0" err="1">
                <a:latin typeface="Arial" panose="020B0604020202020204" pitchFamily="34" charset="0"/>
                <a:cs typeface="Arial" panose="020B0604020202020204" pitchFamily="34" charset="0"/>
              </a:rPr>
              <a:t>термоконтроллере</a:t>
            </a:r>
            <a:r>
              <a:rPr lang="ru-RU" dirty="0">
                <a:latin typeface="Arial" panose="020B0604020202020204" pitchFamily="34" charset="0"/>
                <a:cs typeface="Arial" panose="020B0604020202020204" pitchFamily="34" charset="0"/>
              </a:rPr>
              <a:t> станции температуру внешней среды и шкафа, при которых начинается подогрев</a:t>
            </a:r>
          </a:p>
        </p:txBody>
      </p:sp>
    </p:spTree>
    <p:extLst>
      <p:ext uri="{BB962C8B-B14F-4D97-AF65-F5344CB8AC3E}">
        <p14:creationId xmlns:p14="http://schemas.microsoft.com/office/powerpoint/2010/main" val="29876601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139" y="417576"/>
            <a:ext cx="9317058" cy="1392936"/>
          </a:xfrm>
        </p:spPr>
        <p:txBody>
          <a:bodyPr>
            <a:noAutofit/>
          </a:bodyPr>
          <a:lstStyle/>
          <a:p>
            <a:pPr algn="ctr"/>
            <a:r>
              <a:rPr lang="ru-RU" dirty="0">
                <a:solidFill>
                  <a:schemeClr val="accent2"/>
                </a:solidFill>
                <a:latin typeface="Arial" panose="020B0604020202020204" pitchFamily="34" charset="0"/>
                <a:cs typeface="Arial" panose="020B0604020202020204" pitchFamily="34" charset="0"/>
              </a:rPr>
              <a:t>Модульные ящики для транспортировки и хранения инструмента и оборудования</a:t>
            </a:r>
          </a:p>
        </p:txBody>
      </p:sp>
      <p:sp>
        <p:nvSpPr>
          <p:cNvPr id="3" name="Объект 2"/>
          <p:cNvSpPr>
            <a:spLocks noGrp="1"/>
          </p:cNvSpPr>
          <p:nvPr>
            <p:ph idx="1"/>
          </p:nvPr>
        </p:nvSpPr>
        <p:spPr>
          <a:xfrm>
            <a:off x="457878" y="1810512"/>
            <a:ext cx="7223082" cy="4453128"/>
          </a:xfrm>
        </p:spPr>
        <p:txBody>
          <a:bodyPr/>
          <a:lstStyle/>
          <a:p>
            <a:pPr marL="400050" lvl="1" indent="0">
              <a:lnSpc>
                <a:spcPct val="80000"/>
              </a:lnSpc>
              <a:buNone/>
            </a:pPr>
            <a:r>
              <a:rPr lang="ru-RU" sz="1800" b="1" i="1" dirty="0" smtClean="0">
                <a:latin typeface="Arial" panose="020B0604020202020204" pitchFamily="34" charset="0"/>
                <a:cs typeface="Arial" panose="020B0604020202020204" pitchFamily="34" charset="0"/>
              </a:rPr>
              <a:t>Назначение:</a:t>
            </a:r>
            <a:endParaRPr lang="ru-RU" sz="1800" b="1" i="1" dirty="0">
              <a:latin typeface="Arial" panose="020B0604020202020204" pitchFamily="34" charset="0"/>
              <a:cs typeface="Arial" panose="020B0604020202020204" pitchFamily="34" charset="0"/>
            </a:endParaRPr>
          </a:p>
          <a:p>
            <a:pPr>
              <a:buFont typeface="Wingdings" panose="05000000000000000000" pitchFamily="2" charset="2"/>
              <a:buChar char="Ø"/>
            </a:pPr>
            <a:r>
              <a:rPr lang="ru-RU" dirty="0">
                <a:latin typeface="Arial" panose="020B0604020202020204" pitchFamily="34" charset="0"/>
                <a:cs typeface="Arial" panose="020B0604020202020204" pitchFamily="34" charset="0"/>
              </a:rPr>
              <a:t>Модульные ящики предназначены для хранения и транспортировки инструмента и оборудования</a:t>
            </a:r>
            <a:r>
              <a:rPr lang="ru-RU" dirty="0" smtClean="0">
                <a:latin typeface="Arial" panose="020B0604020202020204" pitchFamily="34" charset="0"/>
                <a:cs typeface="Arial" panose="020B0604020202020204" pitchFamily="34" charset="0"/>
              </a:rPr>
              <a:t>.</a:t>
            </a:r>
          </a:p>
          <a:p>
            <a:pPr>
              <a:buFont typeface="Wingdings" panose="05000000000000000000" pitchFamily="2" charset="2"/>
              <a:buChar char="Ø"/>
            </a:pPr>
            <a:endParaRPr lang="ru-RU" dirty="0">
              <a:latin typeface="Arial" panose="020B0604020202020204" pitchFamily="34" charset="0"/>
              <a:cs typeface="Arial" panose="020B0604020202020204" pitchFamily="34" charset="0"/>
            </a:endParaRPr>
          </a:p>
          <a:p>
            <a:pPr marL="400050" lvl="1" indent="0">
              <a:lnSpc>
                <a:spcPct val="80000"/>
              </a:lnSpc>
              <a:buNone/>
            </a:pPr>
            <a:r>
              <a:rPr lang="ru-RU" sz="1800" b="1" i="1" dirty="0">
                <a:latin typeface="Arial" panose="020B0604020202020204" pitchFamily="34" charset="0"/>
                <a:cs typeface="Arial" panose="020B0604020202020204" pitchFamily="34" charset="0"/>
              </a:rPr>
              <a:t>Конструкция</a:t>
            </a:r>
          </a:p>
          <a:p>
            <a:pPr>
              <a:buFont typeface="Wingdings" panose="05000000000000000000" pitchFamily="2" charset="2"/>
              <a:buChar char="Ø"/>
            </a:pPr>
            <a:r>
              <a:rPr lang="ru-RU" dirty="0">
                <a:latin typeface="Arial" panose="020B0604020202020204" pitchFamily="34" charset="0"/>
                <a:cs typeface="Arial" panose="020B0604020202020204" pitchFamily="34" charset="0"/>
              </a:rPr>
              <a:t>Ящики представляю собой металлические герметичные контейнеры, оснащенные запорными устройствами. </a:t>
            </a:r>
          </a:p>
          <a:p>
            <a:pPr>
              <a:buFont typeface="Wingdings" panose="05000000000000000000" pitchFamily="2" charset="2"/>
              <a:buChar char="Ø"/>
            </a:pPr>
            <a:r>
              <a:rPr lang="ru-RU" dirty="0">
                <a:latin typeface="Arial" panose="020B0604020202020204" pitchFamily="34" charset="0"/>
                <a:cs typeface="Arial" panose="020B0604020202020204" pitchFamily="34" charset="0"/>
              </a:rPr>
              <a:t>Ящики выпускаются в габаритах соответствующих заявке Заказчика и могут выпускаться как отдельные изделия так и ящики модульного типа, которые собираются в блоки состоящие из двух или более модулей.</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10528" y="1728216"/>
            <a:ext cx="3509160" cy="4678880"/>
          </a:xfrm>
          <a:prstGeom prst="rect">
            <a:avLst/>
          </a:prstGeom>
        </p:spPr>
      </p:pic>
    </p:spTree>
    <p:extLst>
      <p:ext uri="{BB962C8B-B14F-4D97-AF65-F5344CB8AC3E}">
        <p14:creationId xmlns:p14="http://schemas.microsoft.com/office/powerpoint/2010/main" val="1557566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4454" y="307848"/>
            <a:ext cx="8596668" cy="725424"/>
          </a:xfrm>
        </p:spPr>
        <p:txBody>
          <a:bodyPr>
            <a:normAutofit/>
          </a:bodyPr>
          <a:lstStyle/>
          <a:p>
            <a:pPr algn="ctr"/>
            <a:r>
              <a:rPr lang="ru-RU" dirty="0">
                <a:solidFill>
                  <a:schemeClr val="accent2"/>
                </a:solidFill>
                <a:latin typeface="Arial" panose="020B0604020202020204" pitchFamily="34" charset="0"/>
                <a:cs typeface="Arial" panose="020B0604020202020204" pitchFamily="34" charset="0"/>
              </a:rPr>
              <a:t>Изготовление металлоконструкций</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94454" y="2176272"/>
            <a:ext cx="4510362" cy="4114800"/>
          </a:xfrm>
        </p:spPr>
        <p:txBody>
          <a:bodyPr>
            <a:normAutofit lnSpcReduction="10000"/>
          </a:bodyPr>
          <a:lstStyle/>
          <a:p>
            <a:r>
              <a:rPr lang="ru-RU" dirty="0">
                <a:latin typeface="Arial" panose="020B0604020202020204" pitchFamily="34" charset="0"/>
                <a:cs typeface="Arial" panose="020B0604020202020204" pitchFamily="34" charset="0"/>
              </a:rPr>
              <a:t>Шкафы различного назначения и исполнения;</a:t>
            </a:r>
          </a:p>
          <a:p>
            <a:r>
              <a:rPr lang="ru-RU" dirty="0">
                <a:latin typeface="Arial" panose="020B0604020202020204" pitchFamily="34" charset="0"/>
                <a:cs typeface="Arial" panose="020B0604020202020204" pitchFamily="34" charset="0"/>
              </a:rPr>
              <a:t>Корпуса КТП;</a:t>
            </a:r>
          </a:p>
          <a:p>
            <a:r>
              <a:rPr lang="ru-RU" dirty="0">
                <a:latin typeface="Arial" panose="020B0604020202020204" pitchFamily="34" charset="0"/>
                <a:cs typeface="Arial" panose="020B0604020202020204" pitchFamily="34" charset="0"/>
              </a:rPr>
              <a:t>Корпуса Блок-боксов;</a:t>
            </a:r>
          </a:p>
          <a:p>
            <a:r>
              <a:rPr lang="ru-RU" dirty="0">
                <a:latin typeface="Arial" panose="020B0604020202020204" pitchFamily="34" charset="0"/>
                <a:cs typeface="Arial" panose="020B0604020202020204" pitchFamily="34" charset="0"/>
              </a:rPr>
              <a:t>Емкости прямоугольного и круглого сечения объемом до 25 </a:t>
            </a:r>
            <a:r>
              <a:rPr lang="ru-RU" dirty="0" smtClean="0">
                <a:solidFill>
                  <a:prstClr val="black">
                    <a:lumMod val="75000"/>
                    <a:lumOff val="25000"/>
                  </a:prstClr>
                </a:solidFill>
                <a:latin typeface="Arial" panose="020B0604020202020204" pitchFamily="34" charset="0"/>
                <a:cs typeface="Arial" panose="020B0604020202020204" pitchFamily="34" charset="0"/>
              </a:rPr>
              <a:t>м</a:t>
            </a:r>
            <a:r>
              <a:rPr lang="ru-RU" b="1" baseline="30000" dirty="0" smtClean="0">
                <a:solidFill>
                  <a:prstClr val="black">
                    <a:lumMod val="75000"/>
                    <a:lumOff val="25000"/>
                  </a:prstClr>
                </a:solidFill>
                <a:latin typeface="Arial" panose="020B0604020202020204" pitchFamily="34" charset="0"/>
                <a:cs typeface="Arial" panose="020B0604020202020204" pitchFamily="34" charset="0"/>
              </a:rPr>
              <a:t>3</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Откатные ворота;</a:t>
            </a:r>
          </a:p>
          <a:p>
            <a:r>
              <a:rPr lang="ru-RU" dirty="0">
                <a:latin typeface="Arial" panose="020B0604020202020204" pitchFamily="34" charset="0"/>
                <a:cs typeface="Arial" panose="020B0604020202020204" pitchFamily="34" charset="0"/>
              </a:rPr>
              <a:t>Площадки, лестницы и т.д</a:t>
            </a:r>
            <a:r>
              <a:rPr lang="ru-RU" dirty="0" smtClean="0">
                <a:latin typeface="Arial" panose="020B0604020202020204" pitchFamily="34" charset="0"/>
                <a:cs typeface="Arial" panose="020B0604020202020204" pitchFamily="34" charset="0"/>
              </a:rPr>
              <a:t>.</a:t>
            </a:r>
          </a:p>
          <a:p>
            <a:r>
              <a:rPr lang="ru-RU" dirty="0" smtClean="0">
                <a:latin typeface="Arial" panose="020B0604020202020204" pitchFamily="34" charset="0"/>
                <a:cs typeface="Arial" panose="020B0604020202020204" pitchFamily="34" charset="0"/>
              </a:rPr>
              <a:t>Осуществляем сварку углеродистых, низколегированных, легированных и нержавеющих сталей, алюминия, титана и других металлов.</a:t>
            </a:r>
            <a:endParaRPr lang="ru-RU"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582846" y="1033272"/>
            <a:ext cx="8596668" cy="251177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5" name="Объект 2"/>
          <p:cNvSpPr txBox="1">
            <a:spLocks/>
          </p:cNvSpPr>
          <p:nvPr/>
        </p:nvSpPr>
        <p:spPr>
          <a:xfrm>
            <a:off x="671238" y="1149097"/>
            <a:ext cx="8280738" cy="807719"/>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pPr>
            <a:r>
              <a:rPr lang="ru-RU" dirty="0" smtClean="0">
                <a:latin typeface="Arial" panose="020B0604020202020204" pitchFamily="34" charset="0"/>
                <a:cs typeface="Arial" panose="020B0604020202020204" pitchFamily="34" charset="0"/>
              </a:rPr>
              <a:t>	Наша компания производит и поставляет различные металлоконструкции и изделия из металла:</a:t>
            </a: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9514" y="836847"/>
            <a:ext cx="2599182" cy="3465576"/>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6142" y="1713773"/>
            <a:ext cx="2576151" cy="3434868"/>
          </a:xfrm>
          <a:prstGeom prst="rect">
            <a:avLst/>
          </a:prstGeom>
        </p:spPr>
      </p:pic>
      <p:pic>
        <p:nvPicPr>
          <p:cNvPr id="8" name="Рисунок 7"/>
          <p:cNvPicPr>
            <a:picLocks noChangeAspect="1"/>
          </p:cNvPicPr>
          <p:nvPr/>
        </p:nvPicPr>
        <p:blipFill rotWithShape="1">
          <a:blip r:embed="rId4" cstate="print">
            <a:extLst>
              <a:ext uri="{28A0092B-C50C-407E-A947-70E740481C1C}">
                <a14:useLocalDpi xmlns:a14="http://schemas.microsoft.com/office/drawing/2010/main" val="0"/>
              </a:ext>
            </a:extLst>
          </a:blip>
          <a:srcRect b="17536"/>
          <a:stretch/>
        </p:blipFill>
        <p:spPr>
          <a:xfrm>
            <a:off x="7372050" y="3541947"/>
            <a:ext cx="2702814" cy="2971800"/>
          </a:xfrm>
          <a:prstGeom prst="rect">
            <a:avLst/>
          </a:prstGeom>
        </p:spPr>
      </p:pic>
    </p:spTree>
    <p:extLst>
      <p:ext uri="{BB962C8B-B14F-4D97-AF65-F5344CB8AC3E}">
        <p14:creationId xmlns:p14="http://schemas.microsoft.com/office/powerpoint/2010/main" val="332829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4454" y="307848"/>
            <a:ext cx="8596668" cy="725424"/>
          </a:xfrm>
        </p:spPr>
        <p:txBody>
          <a:bodyPr>
            <a:normAutofit/>
          </a:bodyPr>
          <a:lstStyle/>
          <a:p>
            <a:pPr algn="ctr"/>
            <a:r>
              <a:rPr lang="ru-RU" dirty="0" smtClean="0">
                <a:solidFill>
                  <a:schemeClr val="accent2"/>
                </a:solidFill>
                <a:latin typeface="Arial" panose="020B0604020202020204" pitchFamily="34" charset="0"/>
                <a:cs typeface="Arial" panose="020B0604020202020204" pitchFamily="34" charset="0"/>
              </a:rPr>
              <a:t>Двери и ворота противопожарные</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52062" y="1447802"/>
            <a:ext cx="8913729" cy="3965446"/>
          </a:xfrm>
        </p:spPr>
        <p:txBody>
          <a:bodyPr>
            <a:noAutofit/>
          </a:bodyPr>
          <a:lstStyle/>
          <a:p>
            <a:pPr>
              <a:lnSpc>
                <a:spcPct val="150000"/>
              </a:lnSpc>
            </a:pPr>
            <a:r>
              <a:rPr lang="ru-RU" sz="2000" dirty="0" smtClean="0">
                <a:latin typeface="Arial" panose="020B0604020202020204" pitchFamily="34" charset="0"/>
                <a:cs typeface="Arial" panose="020B0604020202020204" pitchFamily="34" charset="0"/>
              </a:rPr>
              <a:t>В 2019 году наша Компания освоила производство противопожарных дверей и ворот.</a:t>
            </a:r>
          </a:p>
          <a:p>
            <a:pPr>
              <a:lnSpc>
                <a:spcPct val="150000"/>
              </a:lnSpc>
            </a:pPr>
            <a:r>
              <a:rPr lang="ru-RU" sz="2000" dirty="0" smtClean="0">
                <a:latin typeface="Arial" panose="020B0604020202020204" pitchFamily="34" charset="0"/>
                <a:cs typeface="Arial" panose="020B0604020202020204" pitchFamily="34" charset="0"/>
              </a:rPr>
              <a:t>Двери и ворота изготавливаются по размерам и пожеланиям Заказчика.</a:t>
            </a:r>
          </a:p>
          <a:p>
            <a:pPr>
              <a:lnSpc>
                <a:spcPct val="150000"/>
              </a:lnSpc>
            </a:pPr>
            <a:r>
              <a:rPr lang="ru-RU" sz="2000" dirty="0" smtClean="0">
                <a:latin typeface="Arial" panose="020B0604020202020204" pitchFamily="34" charset="0"/>
                <a:cs typeface="Arial" panose="020B0604020202020204" pitchFamily="34" charset="0"/>
              </a:rPr>
              <a:t>Двери изготавливаются как для внутреннего так и для наружного применения. </a:t>
            </a:r>
          </a:p>
          <a:p>
            <a:pPr>
              <a:lnSpc>
                <a:spcPct val="150000"/>
              </a:lnSpc>
            </a:pPr>
            <a:r>
              <a:rPr lang="ru-RU" sz="2000" dirty="0" smtClean="0">
                <a:latin typeface="Arial" panose="020B0604020202020204" pitchFamily="34" charset="0"/>
                <a:cs typeface="Arial" panose="020B0604020202020204" pitchFamily="34" charset="0"/>
              </a:rPr>
              <a:t>Продукция сертифицирована</a:t>
            </a:r>
            <a:endParaRPr lang="ru-RU" sz="2000"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582846" y="1033272"/>
            <a:ext cx="8596668" cy="251177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5" name="Объект 2"/>
          <p:cNvSpPr txBox="1">
            <a:spLocks/>
          </p:cNvSpPr>
          <p:nvPr/>
        </p:nvSpPr>
        <p:spPr>
          <a:xfrm>
            <a:off x="671238" y="1149097"/>
            <a:ext cx="8596668" cy="19690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02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4454" y="307848"/>
            <a:ext cx="8596668" cy="1383792"/>
          </a:xfrm>
        </p:spPr>
        <p:txBody>
          <a:bodyPr>
            <a:normAutofit/>
          </a:bodyPr>
          <a:lstStyle/>
          <a:p>
            <a:pPr algn="ctr"/>
            <a:r>
              <a:rPr lang="ru-RU" dirty="0" smtClean="0">
                <a:solidFill>
                  <a:schemeClr val="accent2"/>
                </a:solidFill>
                <a:latin typeface="Arial" panose="020B0604020202020204" pitchFamily="34" charset="0"/>
                <a:cs typeface="Arial" panose="020B0604020202020204" pitchFamily="34" charset="0"/>
              </a:rPr>
              <a:t>Кожухи защитные для фланцевых соединений</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64652" y="1551772"/>
            <a:ext cx="9237132" cy="4839884"/>
          </a:xfrm>
        </p:spPr>
        <p:txBody>
          <a:bodyPr>
            <a:normAutofit fontScale="92500" lnSpcReduction="10000"/>
          </a:bodyPr>
          <a:lstStyle/>
          <a:p>
            <a:pPr marL="400050" lvl="1" indent="0">
              <a:buNone/>
            </a:pPr>
            <a:r>
              <a:rPr lang="ru-RU" sz="2600" b="1" i="1" dirty="0">
                <a:latin typeface="Arial" panose="020B0604020202020204" pitchFamily="34" charset="0"/>
                <a:cs typeface="Arial" panose="020B0604020202020204" pitchFamily="34" charset="0"/>
              </a:rPr>
              <a:t>Назначение</a:t>
            </a:r>
            <a:r>
              <a:rPr lang="ru-RU" sz="2600" b="1" i="1" dirty="0" smtClean="0">
                <a:latin typeface="Arial" panose="020B0604020202020204" pitchFamily="34" charset="0"/>
                <a:cs typeface="Arial" panose="020B0604020202020204" pitchFamily="34" charset="0"/>
              </a:rPr>
              <a:t>:</a:t>
            </a:r>
            <a:endParaRPr lang="ru-RU" sz="2100" b="1" i="1"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ru-RU" sz="2100" dirty="0">
                <a:latin typeface="Arial" panose="020B0604020202020204" pitchFamily="34" charset="0"/>
                <a:cs typeface="Arial" panose="020B0604020202020204" pitchFamily="34" charset="0"/>
              </a:rPr>
              <a:t>Кожух защитный фланцевый (КФ) предназначен для защиты персонала и оборудования от разбрызгивания жидкостей при разгерметизации фланцевого соединения трубопровода. Кожухи устанавливаются на фланцевых соединениях трубопроводов и трубопроводную арматуру. Диапазон температур при эксплуатации КФ составляет от -60°С до +630°С.</a:t>
            </a:r>
          </a:p>
          <a:p>
            <a:pPr marL="400050" lvl="1" indent="0">
              <a:buNone/>
            </a:pPr>
            <a:r>
              <a:rPr lang="ru-RU" sz="2600" b="1" i="1" dirty="0">
                <a:latin typeface="Arial" panose="020B0604020202020204" pitchFamily="34" charset="0"/>
                <a:cs typeface="Arial" panose="020B0604020202020204" pitchFamily="34" charset="0"/>
              </a:rPr>
              <a:t>Технические характеристики.</a:t>
            </a:r>
          </a:p>
          <a:p>
            <a:pPr>
              <a:buFont typeface="Wingdings" panose="05000000000000000000" pitchFamily="2" charset="2"/>
              <a:buChar char="Ø"/>
            </a:pPr>
            <a:r>
              <a:rPr lang="ru-RU" sz="2100" dirty="0">
                <a:latin typeface="Arial" panose="020B0604020202020204" pitchFamily="34" charset="0"/>
                <a:cs typeface="Arial" panose="020B0604020202020204" pitchFamily="34" charset="0"/>
              </a:rPr>
              <a:t>Кожух фланцевый защитный представляет собой изделие цилиндрической формы, состоящее из двух полукожухов, устанавливаемых на фланцевое соединение трубопроводов советующего типоразмера и скрепляемых между собой с помощью болтовых соединений. </a:t>
            </a:r>
          </a:p>
          <a:p>
            <a:pPr>
              <a:buFont typeface="Wingdings" panose="05000000000000000000" pitchFamily="2" charset="2"/>
              <a:buChar char="Ø"/>
            </a:pPr>
            <a:r>
              <a:rPr lang="ru-RU" sz="2100" dirty="0">
                <a:latin typeface="Arial" panose="020B0604020202020204" pitchFamily="34" charset="0"/>
                <a:cs typeface="Arial" panose="020B0604020202020204" pitchFamily="34" charset="0"/>
              </a:rPr>
              <a:t>Кожухи КФ изготавливаются из стали различных марок (в зависимости от условий эксплуатации</a:t>
            </a:r>
            <a:r>
              <a:rPr lang="ru-RU" sz="2100" dirty="0">
                <a:latin typeface="Arial" panose="020B0604020202020204" pitchFamily="34" charset="0"/>
                <a:cs typeface="Arial" panose="020B0604020202020204" pitchFamily="34" charset="0"/>
              </a:rPr>
              <a:t>).</a:t>
            </a:r>
          </a:p>
          <a:p>
            <a:pPr>
              <a:buFont typeface="Wingdings" panose="05000000000000000000" pitchFamily="2" charset="2"/>
              <a:buChar char="Ø"/>
            </a:pPr>
            <a:r>
              <a:rPr lang="ru-RU" sz="2100" dirty="0" smtClean="0">
                <a:latin typeface="Arial" panose="020B0604020202020204" pitchFamily="34" charset="0"/>
                <a:cs typeface="Arial" panose="020B0604020202020204" pitchFamily="34" charset="0"/>
              </a:rPr>
              <a:t>Продукция имеет необходимые сертификаты.</a:t>
            </a:r>
            <a:endParaRPr lang="ru-RU" sz="2100"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582846" y="1033272"/>
            <a:ext cx="8596668" cy="251177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5" name="Объект 2"/>
          <p:cNvSpPr txBox="1">
            <a:spLocks/>
          </p:cNvSpPr>
          <p:nvPr/>
        </p:nvSpPr>
        <p:spPr>
          <a:xfrm>
            <a:off x="464652" y="1365504"/>
            <a:ext cx="8596668" cy="19690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146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4454" y="307848"/>
            <a:ext cx="8596668" cy="1383792"/>
          </a:xfrm>
        </p:spPr>
        <p:txBody>
          <a:bodyPr>
            <a:normAutofit/>
          </a:bodyPr>
          <a:lstStyle/>
          <a:p>
            <a:pPr algn="ctr"/>
            <a:r>
              <a:rPr lang="ru-RU" dirty="0">
                <a:solidFill>
                  <a:schemeClr val="accent2"/>
                </a:solidFill>
                <a:latin typeface="Arial" panose="020B0604020202020204" pitchFamily="34" charset="0"/>
                <a:cs typeface="Arial" panose="020B0604020202020204" pitchFamily="34" charset="0"/>
              </a:rPr>
              <a:t>Протектор защиты погружных кабелей и капиллярных трубопроводов</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64652" y="1551772"/>
            <a:ext cx="9237132" cy="4839884"/>
          </a:xfrm>
        </p:spPr>
        <p:txBody>
          <a:bodyPr>
            <a:normAutofit fontScale="77500" lnSpcReduction="20000"/>
          </a:bodyPr>
          <a:lstStyle/>
          <a:p>
            <a:pPr marL="400050" lvl="1" indent="0">
              <a:buNone/>
            </a:pPr>
            <a:r>
              <a:rPr lang="ru-RU" sz="2600" b="1" i="1" dirty="0">
                <a:latin typeface="Arial" panose="020B0604020202020204" pitchFamily="34" charset="0"/>
                <a:cs typeface="Arial" panose="020B0604020202020204" pitchFamily="34" charset="0"/>
              </a:rPr>
              <a:t>Назначение</a:t>
            </a:r>
            <a:r>
              <a:rPr lang="ru-RU" sz="2600" b="1" i="1" dirty="0" smtClean="0">
                <a:latin typeface="Arial" panose="020B0604020202020204" pitchFamily="34" charset="0"/>
                <a:cs typeface="Arial" panose="020B0604020202020204" pitchFamily="34" charset="0"/>
              </a:rPr>
              <a:t>:</a:t>
            </a:r>
            <a:endParaRPr lang="ru-RU" sz="2100" b="1" i="1"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ru-RU" sz="2100" dirty="0">
                <a:latin typeface="Arial" panose="020B0604020202020204" pitchFamily="34" charset="0"/>
                <a:cs typeface="Arial" panose="020B0604020202020204" pitchFamily="34" charset="0"/>
              </a:rPr>
              <a:t>Протектор защитный предназначен для защиты кабелей от механических повреждений при спускоподъемных операциях.</a:t>
            </a:r>
          </a:p>
          <a:p>
            <a:pPr algn="just">
              <a:buFont typeface="Wingdings" panose="05000000000000000000" pitchFamily="2" charset="2"/>
              <a:buChar char="Ø"/>
            </a:pPr>
            <a:r>
              <a:rPr lang="ru-RU" sz="2100" dirty="0">
                <a:latin typeface="Arial" panose="020B0604020202020204" pitchFamily="34" charset="0"/>
                <a:cs typeface="Arial" panose="020B0604020202020204" pitchFamily="34" charset="0"/>
              </a:rPr>
              <a:t>Протектор предназначен для эксплуатации на открытом воздухе при температуре окружающей среды от +50°С до - 60°С, а также для работы в скважинном пространстве, содержащем нефть, газ, пластовую воду и пр.</a:t>
            </a:r>
          </a:p>
          <a:p>
            <a:pPr marL="400050" lvl="1" indent="0">
              <a:buNone/>
            </a:pPr>
            <a:r>
              <a:rPr lang="ru-RU" sz="2600" b="1" i="1" dirty="0" smtClean="0">
                <a:latin typeface="Arial" panose="020B0604020202020204" pitchFamily="34" charset="0"/>
                <a:cs typeface="Arial" panose="020B0604020202020204" pitchFamily="34" charset="0"/>
              </a:rPr>
              <a:t>Технические </a:t>
            </a:r>
            <a:r>
              <a:rPr lang="ru-RU" sz="2600" b="1" i="1" dirty="0">
                <a:latin typeface="Arial" panose="020B0604020202020204" pitchFamily="34" charset="0"/>
                <a:cs typeface="Arial" panose="020B0604020202020204" pitchFamily="34" charset="0"/>
              </a:rPr>
              <a:t>характеристики.</a:t>
            </a:r>
          </a:p>
          <a:p>
            <a:pPr>
              <a:buFont typeface="Wingdings" panose="05000000000000000000" pitchFamily="2" charset="2"/>
              <a:buChar char="Ø"/>
            </a:pPr>
            <a:r>
              <a:rPr lang="ru-RU" sz="2100" dirty="0">
                <a:latin typeface="Arial" panose="020B0604020202020204" pitchFamily="34" charset="0"/>
                <a:cs typeface="Arial" panose="020B0604020202020204" pitchFamily="34" charset="0"/>
              </a:rPr>
              <a:t>Протектор защитный представляет собой металлическую сварную конструкцию, которая устанавливается на муфту колонны НКТ с последующей укладкой кабеля в пазы протектора, кабель, в свою очередь, фиксируется к трубе НКТ стальными поясами крепления (клямс), на расстоянии 150 мм выше и ниже протектора.</a:t>
            </a:r>
          </a:p>
          <a:p>
            <a:pPr>
              <a:buFont typeface="Wingdings" panose="05000000000000000000" pitchFamily="2" charset="2"/>
              <a:buChar char="Ø"/>
            </a:pPr>
            <a:r>
              <a:rPr lang="ru-RU" sz="2100" dirty="0">
                <a:latin typeface="Arial" panose="020B0604020202020204" pitchFamily="34" charset="0"/>
                <a:cs typeface="Arial" panose="020B0604020202020204" pitchFamily="34" charset="0"/>
              </a:rPr>
              <a:t>Протекторы изготавливаются трех видов:</a:t>
            </a:r>
          </a:p>
          <a:p>
            <a:pPr marL="0" indent="0">
              <a:buNone/>
            </a:pPr>
            <a:r>
              <a:rPr lang="ru-RU" sz="2100" dirty="0" smtClean="0">
                <a:latin typeface="Arial" panose="020B0604020202020204" pitchFamily="34" charset="0"/>
                <a:cs typeface="Arial" panose="020B0604020202020204" pitchFamily="34" charset="0"/>
              </a:rPr>
              <a:t>	1</a:t>
            </a:r>
            <a:r>
              <a:rPr lang="ru-RU" sz="2100" dirty="0">
                <a:latin typeface="Arial" panose="020B0604020202020204" pitchFamily="34" charset="0"/>
                <a:cs typeface="Arial" panose="020B0604020202020204" pitchFamily="34" charset="0"/>
              </a:rPr>
              <a:t>.	Протектор для защиты одного кабеля – ПЗ1</a:t>
            </a:r>
          </a:p>
          <a:p>
            <a:pPr marL="0" indent="0">
              <a:buNone/>
            </a:pPr>
            <a:r>
              <a:rPr lang="ru-RU" sz="2100" dirty="0" smtClean="0">
                <a:latin typeface="Arial" panose="020B0604020202020204" pitchFamily="34" charset="0"/>
                <a:cs typeface="Arial" panose="020B0604020202020204" pitchFamily="34" charset="0"/>
              </a:rPr>
              <a:t>	2</a:t>
            </a:r>
            <a:r>
              <a:rPr lang="ru-RU" sz="2100" dirty="0">
                <a:latin typeface="Arial" panose="020B0604020202020204" pitchFamily="34" charset="0"/>
                <a:cs typeface="Arial" panose="020B0604020202020204" pitchFamily="34" charset="0"/>
              </a:rPr>
              <a:t>.	Протектор для защиты двух кабелей – ПЗ2</a:t>
            </a:r>
          </a:p>
          <a:p>
            <a:pPr marL="0" indent="0">
              <a:buNone/>
            </a:pPr>
            <a:r>
              <a:rPr lang="ru-RU" sz="2100" dirty="0" smtClean="0">
                <a:latin typeface="Arial" panose="020B0604020202020204" pitchFamily="34" charset="0"/>
                <a:cs typeface="Arial" panose="020B0604020202020204" pitchFamily="34" charset="0"/>
              </a:rPr>
              <a:t>	3</a:t>
            </a:r>
            <a:r>
              <a:rPr lang="ru-RU" sz="2100" dirty="0">
                <a:latin typeface="Arial" panose="020B0604020202020204" pitchFamily="34" charset="0"/>
                <a:cs typeface="Arial" panose="020B0604020202020204" pitchFamily="34" charset="0"/>
              </a:rPr>
              <a:t>.	Протектор для защиты для защиты оконцовочного устройства – ПЗОУ</a:t>
            </a:r>
          </a:p>
          <a:p>
            <a:pPr>
              <a:buFont typeface="Wingdings" panose="05000000000000000000" pitchFamily="2" charset="2"/>
              <a:buChar char="Ø"/>
            </a:pPr>
            <a:r>
              <a:rPr lang="ru-RU" sz="2100" dirty="0" smtClean="0">
                <a:latin typeface="Arial" panose="020B0604020202020204" pitchFamily="34" charset="0"/>
                <a:cs typeface="Arial" panose="020B0604020202020204" pitchFamily="34" charset="0"/>
              </a:rPr>
              <a:t>Продукция имеет необходимые сертификаты.</a:t>
            </a:r>
            <a:endParaRPr lang="ru-RU" sz="2100" dirty="0">
              <a:latin typeface="Arial" panose="020B0604020202020204" pitchFamily="34" charset="0"/>
              <a:cs typeface="Arial" panose="020B0604020202020204" pitchFamily="34" charset="0"/>
            </a:endParaRPr>
          </a:p>
          <a:p>
            <a:endParaRPr lang="ru-RU"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582846" y="1033272"/>
            <a:ext cx="8596668" cy="251177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5" name="Объект 2"/>
          <p:cNvSpPr txBox="1">
            <a:spLocks/>
          </p:cNvSpPr>
          <p:nvPr/>
        </p:nvSpPr>
        <p:spPr>
          <a:xfrm>
            <a:off x="464652" y="1365504"/>
            <a:ext cx="8596668" cy="19690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1841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4454" y="307848"/>
            <a:ext cx="8596668" cy="1383792"/>
          </a:xfrm>
        </p:spPr>
        <p:txBody>
          <a:bodyPr>
            <a:normAutofit/>
          </a:bodyPr>
          <a:lstStyle/>
          <a:p>
            <a:pPr algn="ctr"/>
            <a:r>
              <a:rPr lang="ru-RU" dirty="0" smtClean="0">
                <a:solidFill>
                  <a:schemeClr val="accent2"/>
                </a:solidFill>
                <a:latin typeface="Arial" panose="020B0604020202020204" pitchFamily="34" charset="0"/>
                <a:cs typeface="Arial" panose="020B0604020202020204" pitchFamily="34" charset="0"/>
              </a:rPr>
              <a:t>Порошковая окраска и пескоструйная обработка деталей</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71238" y="1700784"/>
            <a:ext cx="8596668" cy="3977640"/>
          </a:xfrm>
        </p:spPr>
        <p:txBody>
          <a:bodyPr>
            <a:normAutofit/>
          </a:bodyPr>
          <a:lstStyle/>
          <a:p>
            <a:pPr marL="0" indent="0">
              <a:lnSpc>
                <a:spcPct val="150000"/>
              </a:lnSpc>
              <a:buNone/>
            </a:pPr>
            <a:r>
              <a:rPr lang="ru-RU" dirty="0" smtClean="0">
                <a:latin typeface="Arial" panose="020B0604020202020204" pitchFamily="34" charset="0"/>
                <a:cs typeface="Arial" panose="020B0604020202020204" pitchFamily="34" charset="0"/>
              </a:rPr>
              <a:t>	Наша Компания оказывает услуги по порошковой окраске и пескоструйной обработке металлических изделий. </a:t>
            </a:r>
          </a:p>
          <a:p>
            <a:pPr marL="400050" lvl="1" indent="0">
              <a:lnSpc>
                <a:spcPct val="80000"/>
              </a:lnSpc>
              <a:buNone/>
            </a:pPr>
            <a:r>
              <a:rPr lang="ru-RU" dirty="0" smtClean="0">
                <a:latin typeface="Arial" panose="020B0604020202020204" pitchFamily="34" charset="0"/>
                <a:cs typeface="Arial" panose="020B0604020202020204" pitchFamily="34" charset="0"/>
              </a:rPr>
              <a:t>	</a:t>
            </a:r>
          </a:p>
          <a:p>
            <a:pPr marL="400050" lvl="1" indent="0">
              <a:lnSpc>
                <a:spcPct val="80000"/>
              </a:lnSpc>
              <a:buNone/>
            </a:pPr>
            <a:r>
              <a:rPr lang="ru-RU" sz="2000" b="1" i="1" dirty="0" smtClean="0">
                <a:latin typeface="Arial" panose="020B0604020202020204" pitchFamily="34" charset="0"/>
                <a:cs typeface="Arial" panose="020B0604020202020204" pitchFamily="34" charset="0"/>
              </a:rPr>
              <a:t>Преимущества</a:t>
            </a:r>
            <a:r>
              <a:rPr lang="ru-RU" sz="2000" b="1" i="1" dirty="0">
                <a:latin typeface="Arial" panose="020B0604020202020204" pitchFamily="34" charset="0"/>
                <a:cs typeface="Arial" panose="020B0604020202020204" pitchFamily="34" charset="0"/>
              </a:rPr>
              <a:t>:</a:t>
            </a:r>
          </a:p>
          <a:p>
            <a:r>
              <a:rPr lang="ru-RU" dirty="0" smtClean="0">
                <a:latin typeface="Arial" panose="020B0604020202020204" pitchFamily="34" charset="0"/>
                <a:cs typeface="Arial" panose="020B0604020202020204" pitchFamily="34" charset="0"/>
              </a:rPr>
              <a:t>Высокое качество защитного покрытия;</a:t>
            </a:r>
          </a:p>
          <a:p>
            <a:r>
              <a:rPr lang="ru-RU" dirty="0" smtClean="0">
                <a:latin typeface="Arial" panose="020B0604020202020204" pitchFamily="34" charset="0"/>
                <a:cs typeface="Arial" panose="020B0604020202020204" pitchFamily="34" charset="0"/>
              </a:rPr>
              <a:t>Широкий диапазон цветов;</a:t>
            </a:r>
          </a:p>
          <a:p>
            <a:r>
              <a:rPr lang="ru-RU" dirty="0" smtClean="0">
                <a:latin typeface="Arial" panose="020B0604020202020204" pitchFamily="34" charset="0"/>
                <a:cs typeface="Arial" panose="020B0604020202020204" pitchFamily="34" charset="0"/>
              </a:rPr>
              <a:t>Короткие сроки исполнения заказов;</a:t>
            </a:r>
          </a:p>
          <a:p>
            <a:r>
              <a:rPr lang="ru-RU" dirty="0" smtClean="0">
                <a:latin typeface="Arial" panose="020B0604020202020204" pitchFamily="34" charset="0"/>
                <a:cs typeface="Arial" panose="020B0604020202020204" pitchFamily="34" charset="0"/>
              </a:rPr>
              <a:t>Высокая степень очистки поверхности перед окрашиванием;</a:t>
            </a:r>
          </a:p>
          <a:p>
            <a:r>
              <a:rPr lang="ru-RU" dirty="0" smtClean="0">
                <a:latin typeface="Arial" panose="020B0604020202020204" pitchFamily="34" charset="0"/>
                <a:cs typeface="Arial" panose="020B0604020202020204" pitchFamily="34" charset="0"/>
              </a:rPr>
              <a:t>Низкая стоимость покраски.</a:t>
            </a:r>
            <a:endParaRPr lang="ru-RU" dirty="0">
              <a:latin typeface="Arial" panose="020B0604020202020204" pitchFamily="34" charset="0"/>
              <a:cs typeface="Arial" panose="020B0604020202020204" pitchFamily="34" charset="0"/>
            </a:endParaRPr>
          </a:p>
        </p:txBody>
      </p:sp>
      <p:sp>
        <p:nvSpPr>
          <p:cNvPr id="4" name="Объект 2"/>
          <p:cNvSpPr txBox="1">
            <a:spLocks/>
          </p:cNvSpPr>
          <p:nvPr/>
        </p:nvSpPr>
        <p:spPr>
          <a:xfrm>
            <a:off x="582846" y="1033272"/>
            <a:ext cx="8596668" cy="251177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a:p>
        </p:txBody>
      </p:sp>
      <p:sp>
        <p:nvSpPr>
          <p:cNvPr id="5" name="Объект 2"/>
          <p:cNvSpPr txBox="1">
            <a:spLocks/>
          </p:cNvSpPr>
          <p:nvPr/>
        </p:nvSpPr>
        <p:spPr>
          <a:xfrm>
            <a:off x="671238" y="1149097"/>
            <a:ext cx="8596668" cy="19690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ru-RU"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014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0426" y="263216"/>
            <a:ext cx="8596668" cy="1320800"/>
          </a:xfrm>
        </p:spPr>
        <p:txBody>
          <a:bodyPr/>
          <a:lstStyle/>
          <a:p>
            <a:pPr algn="ctr"/>
            <a:r>
              <a:rPr lang="ru-RU" b="1" dirty="0" smtClean="0">
                <a:solidFill>
                  <a:schemeClr val="accent2"/>
                </a:solidFill>
                <a:latin typeface="Arial" panose="020B0604020202020204" pitchFamily="34" charset="0"/>
                <a:cs typeface="Arial" panose="020B0604020202020204" pitchFamily="34" charset="0"/>
              </a:rPr>
              <a:t>Установки для дозированной подачи реагента</a:t>
            </a:r>
            <a:endParaRPr lang="ru-RU" b="1"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986784" y="1930400"/>
            <a:ext cx="5287218" cy="4278376"/>
          </a:xfrm>
        </p:spPr>
        <p:txBody>
          <a:bodyPr>
            <a:normAutofit fontScale="92500"/>
          </a:bodyPr>
          <a:lstStyle/>
          <a:p>
            <a:pPr algn="just">
              <a:lnSpc>
                <a:spcPct val="150000"/>
              </a:lnSpc>
            </a:pPr>
            <a:r>
              <a:rPr lang="ru-RU" dirty="0">
                <a:latin typeface="Arial" panose="020B0604020202020204" pitchFamily="34" charset="0"/>
                <a:cs typeface="Arial" panose="020B0604020202020204" pitchFamily="34" charset="0"/>
              </a:rPr>
              <a:t>Применение в практике на нефтегазодобывающих предприятиях химических </a:t>
            </a:r>
            <a:r>
              <a:rPr lang="ru-RU" dirty="0" smtClean="0">
                <a:latin typeface="Arial" panose="020B0604020202020204" pitchFamily="34" charset="0"/>
                <a:cs typeface="Arial" panose="020B0604020202020204" pitchFamily="34" charset="0"/>
              </a:rPr>
              <a:t>реагентов существенно </a:t>
            </a:r>
            <a:r>
              <a:rPr lang="ru-RU" dirty="0">
                <a:latin typeface="Arial" panose="020B0604020202020204" pitchFamily="34" charset="0"/>
                <a:cs typeface="Arial" panose="020B0604020202020204" pitchFamily="34" charset="0"/>
              </a:rPr>
              <a:t>повышает эффективность добычи нефти. При этом большое значение </a:t>
            </a:r>
            <a:r>
              <a:rPr lang="ru-RU" dirty="0" smtClean="0">
                <a:latin typeface="Arial" panose="020B0604020202020204" pitchFamily="34" charset="0"/>
                <a:cs typeface="Arial" panose="020B0604020202020204" pitchFamily="34" charset="0"/>
              </a:rPr>
              <a:t>имеет управляемая </a:t>
            </a:r>
            <a:r>
              <a:rPr lang="ru-RU" dirty="0">
                <a:latin typeface="Arial" panose="020B0604020202020204" pitchFamily="34" charset="0"/>
                <a:cs typeface="Arial" panose="020B0604020202020204" pitchFamily="34" charset="0"/>
              </a:rPr>
              <a:t>равномерная дозированная подача реагента</a:t>
            </a:r>
            <a:r>
              <a:rPr lang="ru-RU" dirty="0" smtClean="0">
                <a:latin typeface="Arial" panose="020B0604020202020204" pitchFamily="34" charset="0"/>
                <a:cs typeface="Arial" panose="020B0604020202020204" pitchFamily="34" charset="0"/>
              </a:rPr>
              <a:t>.</a:t>
            </a:r>
          </a:p>
          <a:p>
            <a:pPr algn="just">
              <a:lnSpc>
                <a:spcPct val="150000"/>
              </a:lnSpc>
            </a:pPr>
            <a:r>
              <a:rPr lang="ru-RU" b="1" dirty="0">
                <a:latin typeface="Arial" panose="020B0604020202020204" pitchFamily="34" charset="0"/>
                <a:cs typeface="Arial" panose="020B0604020202020204" pitchFamily="34" charset="0"/>
              </a:rPr>
              <a:t>Назначение </a:t>
            </a:r>
            <a:r>
              <a:rPr lang="ru-RU" b="1" dirty="0" smtClean="0">
                <a:latin typeface="Arial" panose="020B0604020202020204" pitchFamily="34" charset="0"/>
                <a:cs typeface="Arial" panose="020B0604020202020204" pitchFamily="34" charset="0"/>
              </a:rPr>
              <a:t>УДР</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подача химических реагентов (реагенты, ингибиторы коррозии, </a:t>
            </a:r>
            <a:r>
              <a:rPr lang="ru-RU" dirty="0" smtClean="0">
                <a:latin typeface="Arial" panose="020B0604020202020204" pitchFamily="34" charset="0"/>
                <a:cs typeface="Arial" panose="020B0604020202020204" pitchFamily="34" charset="0"/>
              </a:rPr>
              <a:t>солеотложений) в нефтегазодобывающую скважину.</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353" y="1584016"/>
            <a:ext cx="3133725" cy="4981875"/>
          </a:xfrm>
          <a:prstGeom prst="rect">
            <a:avLst/>
          </a:prstGeom>
        </p:spPr>
      </p:pic>
    </p:spTree>
    <p:extLst>
      <p:ext uri="{BB962C8B-B14F-4D97-AF65-F5344CB8AC3E}">
        <p14:creationId xmlns:p14="http://schemas.microsoft.com/office/powerpoint/2010/main" val="1554356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5582" y="198120"/>
            <a:ext cx="8596668" cy="1320800"/>
          </a:xfrm>
        </p:spPr>
        <p:txBody>
          <a:bodyPr>
            <a:normAutofit/>
          </a:bodyPr>
          <a:lstStyle/>
          <a:p>
            <a:r>
              <a:rPr lang="ru-RU" dirty="0" smtClean="0">
                <a:solidFill>
                  <a:schemeClr val="accent2"/>
                </a:solidFill>
                <a:latin typeface="Arial" panose="020B0604020202020204" pitchFamily="34" charset="0"/>
                <a:cs typeface="Arial" panose="020B0604020202020204" pitchFamily="34" charset="0"/>
              </a:rPr>
              <a:t>Установки УДР — современный </a:t>
            </a:r>
            <a:r>
              <a:rPr lang="ru-RU" dirty="0">
                <a:solidFill>
                  <a:schemeClr val="accent2"/>
                </a:solidFill>
                <a:latin typeface="Arial" panose="020B0604020202020204" pitchFamily="34" charset="0"/>
                <a:cs typeface="Arial" panose="020B0604020202020204" pitchFamily="34" charset="0"/>
              </a:rPr>
              <a:t>способ борьбы с отложениями.</a:t>
            </a:r>
          </a:p>
        </p:txBody>
      </p:sp>
      <p:sp>
        <p:nvSpPr>
          <p:cNvPr id="3" name="Объект 2"/>
          <p:cNvSpPr>
            <a:spLocks noGrp="1"/>
          </p:cNvSpPr>
          <p:nvPr>
            <p:ph idx="1"/>
          </p:nvPr>
        </p:nvSpPr>
        <p:spPr>
          <a:xfrm>
            <a:off x="3950208" y="1710876"/>
            <a:ext cx="5879592" cy="4693924"/>
          </a:xfrm>
        </p:spPr>
        <p:txBody>
          <a:bodyPr>
            <a:normAutofit fontScale="92500" lnSpcReduction="20000"/>
          </a:bodyPr>
          <a:lstStyle/>
          <a:p>
            <a:pPr algn="just">
              <a:lnSpc>
                <a:spcPct val="150000"/>
              </a:lnSpc>
            </a:pPr>
            <a:r>
              <a:rPr lang="ru-RU" dirty="0">
                <a:latin typeface="Arial" panose="020B0604020202020204" pitchFamily="34" charset="0"/>
                <a:cs typeface="Arial" panose="020B0604020202020204" pitchFamily="34" charset="0"/>
              </a:rPr>
              <a:t>Конструктивно установка представляет </a:t>
            </a:r>
            <a:r>
              <a:rPr lang="ru-RU" dirty="0" smtClean="0">
                <a:latin typeface="Arial" panose="020B0604020202020204" pitchFamily="34" charset="0"/>
                <a:cs typeface="Arial" panose="020B0604020202020204" pitchFamily="34" charset="0"/>
              </a:rPr>
              <a:t>собой металлический </a:t>
            </a:r>
            <a:r>
              <a:rPr lang="ru-RU" dirty="0">
                <a:latin typeface="Arial" panose="020B0604020202020204" pitchFamily="34" charset="0"/>
                <a:cs typeface="Arial" panose="020B0604020202020204" pitchFamily="34" charset="0"/>
              </a:rPr>
              <a:t>контейнер с расположенным </a:t>
            </a:r>
            <a:r>
              <a:rPr lang="ru-RU" dirty="0" smtClean="0">
                <a:latin typeface="Arial" panose="020B0604020202020204" pitchFamily="34" charset="0"/>
                <a:cs typeface="Arial" panose="020B0604020202020204" pitchFamily="34" charset="0"/>
              </a:rPr>
              <a:t>внутри оборудованием </a:t>
            </a:r>
            <a:r>
              <a:rPr lang="ru-RU" dirty="0">
                <a:latin typeface="Arial" panose="020B0604020202020204" pitchFamily="34" charset="0"/>
                <a:cs typeface="Arial" panose="020B0604020202020204" pitchFamily="34" charset="0"/>
              </a:rPr>
              <a:t>и </a:t>
            </a:r>
            <a:r>
              <a:rPr lang="ru-RU" dirty="0" smtClean="0">
                <a:latin typeface="Arial" panose="020B0604020202020204" pitchFamily="34" charset="0"/>
                <a:cs typeface="Arial" panose="020B0604020202020204" pitchFamily="34" charset="0"/>
              </a:rPr>
              <a:t>ёмкостью.</a:t>
            </a:r>
          </a:p>
          <a:p>
            <a:pPr algn="just">
              <a:lnSpc>
                <a:spcPct val="150000"/>
              </a:lnSpc>
            </a:pPr>
            <a:r>
              <a:rPr lang="ru-RU" dirty="0">
                <a:latin typeface="Arial" panose="020B0604020202020204" pitchFamily="34" charset="0"/>
                <a:cs typeface="Arial" panose="020B0604020202020204" pitchFamily="34" charset="0"/>
              </a:rPr>
              <a:t>Перекачивание жидкости происходит при </a:t>
            </a:r>
            <a:r>
              <a:rPr lang="ru-RU" dirty="0" smtClean="0">
                <a:latin typeface="Arial" panose="020B0604020202020204" pitchFamily="34" charset="0"/>
                <a:cs typeface="Arial" panose="020B0604020202020204" pitchFamily="34" charset="0"/>
              </a:rPr>
              <a:t>помощи плунжерного </a:t>
            </a:r>
            <a:r>
              <a:rPr lang="ru-RU" dirty="0">
                <a:latin typeface="Arial" panose="020B0604020202020204" pitchFamily="34" charset="0"/>
                <a:cs typeface="Arial" panose="020B0604020202020204" pitchFamily="34" charset="0"/>
              </a:rPr>
              <a:t>дозировочного насоса, приводимого </a:t>
            </a:r>
            <a:r>
              <a:rPr lang="ru-RU" dirty="0" smtClean="0">
                <a:latin typeface="Arial" panose="020B0604020202020204" pitchFamily="34" charset="0"/>
                <a:cs typeface="Arial" panose="020B0604020202020204" pitchFamily="34" charset="0"/>
              </a:rPr>
              <a:t>в действие </a:t>
            </a:r>
            <a:r>
              <a:rPr lang="ru-RU" dirty="0">
                <a:latin typeface="Arial" panose="020B0604020202020204" pitchFamily="34" charset="0"/>
                <a:cs typeface="Arial" panose="020B0604020202020204" pitchFamily="34" charset="0"/>
              </a:rPr>
              <a:t>электрогидравлическим толкателем </a:t>
            </a:r>
            <a:r>
              <a:rPr lang="ru-RU" dirty="0" smtClean="0">
                <a:latin typeface="Arial" panose="020B0604020202020204" pitchFamily="34" charset="0"/>
                <a:cs typeface="Arial" panose="020B0604020202020204" pitchFamily="34" charset="0"/>
              </a:rPr>
              <a:t>через рычажную </a:t>
            </a:r>
            <a:r>
              <a:rPr lang="ru-RU" dirty="0">
                <a:latin typeface="Arial" panose="020B0604020202020204" pitchFamily="34" charset="0"/>
                <a:cs typeface="Arial" panose="020B0604020202020204" pitchFamily="34" charset="0"/>
              </a:rPr>
              <a:t>систему. </a:t>
            </a:r>
            <a:endParaRPr lang="ru-RU" dirty="0" smtClean="0">
              <a:latin typeface="Arial" panose="020B0604020202020204" pitchFamily="34" charset="0"/>
              <a:cs typeface="Arial" panose="020B0604020202020204" pitchFamily="34" charset="0"/>
            </a:endParaRPr>
          </a:p>
          <a:p>
            <a:pPr algn="just">
              <a:lnSpc>
                <a:spcPct val="150000"/>
              </a:lnSpc>
            </a:pPr>
            <a:r>
              <a:rPr lang="ru-RU" dirty="0" smtClean="0">
                <a:latin typeface="Arial" panose="020B0604020202020204" pitchFamily="34" charset="0"/>
                <a:cs typeface="Arial" panose="020B0604020202020204" pitchFamily="34" charset="0"/>
              </a:rPr>
              <a:t>Регулирование производительности (дозировки</a:t>
            </a:r>
            <a:r>
              <a:rPr lang="ru-RU" dirty="0">
                <a:latin typeface="Arial" panose="020B0604020202020204" pitchFamily="34" charset="0"/>
                <a:cs typeface="Arial" panose="020B0604020202020204" pitchFamily="34" charset="0"/>
              </a:rPr>
              <a:t>) осуществляется количеством </a:t>
            </a:r>
            <a:r>
              <a:rPr lang="ru-RU" dirty="0" smtClean="0">
                <a:latin typeface="Arial" panose="020B0604020202020204" pitchFamily="34" charset="0"/>
                <a:cs typeface="Arial" panose="020B0604020202020204" pitchFamily="34" charset="0"/>
              </a:rPr>
              <a:t>ходов </a:t>
            </a:r>
            <a:r>
              <a:rPr lang="ru-RU" dirty="0" err="1" smtClean="0">
                <a:latin typeface="Arial" panose="020B0604020202020204" pitchFamily="34" charset="0"/>
                <a:cs typeface="Arial" panose="020B0604020202020204" pitchFamily="34" charset="0"/>
              </a:rPr>
              <a:t>электрогидротолкателя</a:t>
            </a: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за единицу времени.</a:t>
            </a:r>
          </a:p>
          <a:p>
            <a:pPr algn="just">
              <a:lnSpc>
                <a:spcPct val="150000"/>
              </a:lnSpc>
            </a:pPr>
            <a:r>
              <a:rPr lang="ru-RU" dirty="0">
                <a:latin typeface="Arial" panose="020B0604020202020204" pitchFamily="34" charset="0"/>
                <a:cs typeface="Arial" panose="020B0604020202020204" pitchFamily="34" charset="0"/>
              </a:rPr>
              <a:t>Количество ходов задается блоком управления установки.</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883" y="1761740"/>
            <a:ext cx="3148437" cy="4643060"/>
          </a:xfrm>
          <a:prstGeom prst="rect">
            <a:avLst/>
          </a:prstGeom>
        </p:spPr>
      </p:pic>
    </p:spTree>
    <p:extLst>
      <p:ext uri="{BB962C8B-B14F-4D97-AF65-F5344CB8AC3E}">
        <p14:creationId xmlns:p14="http://schemas.microsoft.com/office/powerpoint/2010/main" val="1245969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5854" y="417576"/>
            <a:ext cx="8596668" cy="716280"/>
          </a:xfrm>
        </p:spPr>
        <p:txBody>
          <a:bodyPr/>
          <a:lstStyle/>
          <a:p>
            <a:r>
              <a:rPr lang="ru-RU" dirty="0" smtClean="0">
                <a:solidFill>
                  <a:schemeClr val="accent2"/>
                </a:solidFill>
                <a:latin typeface="Arial" panose="020B0604020202020204" pitchFamily="34" charset="0"/>
                <a:cs typeface="Arial" panose="020B0604020202020204" pitchFamily="34" charset="0"/>
              </a:rPr>
              <a:t>Характеристики УДР:</a:t>
            </a:r>
            <a:endParaRPr lang="ru-RU"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65854" y="1392493"/>
            <a:ext cx="8596668" cy="5291771"/>
          </a:xfrm>
        </p:spPr>
        <p:txBody>
          <a:bodyPr>
            <a:normAutofit/>
          </a:bodyPr>
          <a:lstStyle/>
          <a:p>
            <a:r>
              <a:rPr lang="ru-RU" sz="2000" dirty="0" smtClean="0">
                <a:latin typeface="Arial" panose="020B0604020202020204" pitchFamily="34" charset="0"/>
                <a:cs typeface="Arial" panose="020B0604020202020204" pitchFamily="34" charset="0"/>
              </a:rPr>
              <a:t>Производительность насоса (л/час) – 0,04-1,6 (насос НДГ10/16), 0,07-2,5 (насос НДГ12/16);</a:t>
            </a:r>
          </a:p>
          <a:p>
            <a:r>
              <a:rPr lang="ru-RU" sz="2000" dirty="0" smtClean="0">
                <a:latin typeface="Arial" panose="020B0604020202020204" pitchFamily="34" charset="0"/>
                <a:cs typeface="Arial" panose="020B0604020202020204" pitchFamily="34" charset="0"/>
              </a:rPr>
              <a:t>Давление закачки – до 25 Мпа;</a:t>
            </a:r>
          </a:p>
          <a:p>
            <a:r>
              <a:rPr lang="ru-RU" sz="2000" dirty="0" smtClean="0">
                <a:latin typeface="Arial" panose="020B0604020202020204" pitchFamily="34" charset="0"/>
                <a:cs typeface="Arial" panose="020B0604020202020204" pitchFamily="34" charset="0"/>
              </a:rPr>
              <a:t>Количество дозировочных насосов – 1-3 шт.;</a:t>
            </a:r>
          </a:p>
          <a:p>
            <a:r>
              <a:rPr lang="ru-RU" sz="2000" dirty="0" smtClean="0">
                <a:latin typeface="Arial" panose="020B0604020202020204" pitchFamily="34" charset="0"/>
                <a:cs typeface="Arial" panose="020B0604020202020204" pitchFamily="34" charset="0"/>
              </a:rPr>
              <a:t>Количество трубопроводов нагнетания – 1-3 шт.;</a:t>
            </a:r>
          </a:p>
          <a:p>
            <a:r>
              <a:rPr lang="ru-RU" sz="2000" dirty="0" smtClean="0">
                <a:latin typeface="Arial" panose="020B0604020202020204" pitchFamily="34" charset="0"/>
                <a:cs typeface="Arial" panose="020B0604020202020204" pitchFamily="34" charset="0"/>
              </a:rPr>
              <a:t>Объём </a:t>
            </a:r>
            <a:r>
              <a:rPr lang="ru-RU" sz="2000" dirty="0">
                <a:latin typeface="Arial" panose="020B0604020202020204" pitchFamily="34" charset="0"/>
                <a:cs typeface="Arial" panose="020B0604020202020204" pitchFamily="34" charset="0"/>
              </a:rPr>
              <a:t>расходной ёмкости </a:t>
            </a:r>
            <a:r>
              <a:rPr lang="ru-RU" sz="2000" dirty="0" smtClean="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от 0,4-1 </a:t>
            </a:r>
            <a:r>
              <a:rPr lang="ru-RU" sz="2000" dirty="0" smtClean="0">
                <a:latin typeface="Arial" panose="020B0604020202020204" pitchFamily="34" charset="0"/>
                <a:cs typeface="Arial" panose="020B0604020202020204" pitchFamily="34" charset="0"/>
              </a:rPr>
              <a:t>м</a:t>
            </a:r>
            <a:r>
              <a:rPr lang="ru-RU" sz="2000" b="1" baseline="30000" dirty="0" smtClean="0">
                <a:latin typeface="Arial" panose="020B0604020202020204" pitchFamily="34" charset="0"/>
                <a:cs typeface="Arial" panose="020B0604020202020204" pitchFamily="34" charset="0"/>
              </a:rPr>
              <a:t>3</a:t>
            </a:r>
            <a:r>
              <a:rPr lang="ru-RU" sz="2000" dirty="0" smtClean="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Количество расходных ёмкостей </a:t>
            </a:r>
            <a:r>
              <a:rPr lang="ru-RU" sz="2000" dirty="0" smtClean="0">
                <a:latin typeface="Arial" panose="020B0604020202020204" pitchFamily="34" charset="0"/>
                <a:cs typeface="Arial" panose="020B0604020202020204" pitchFamily="34" charset="0"/>
              </a:rPr>
              <a:t>– 1-3 </a:t>
            </a:r>
            <a:r>
              <a:rPr lang="ru-RU" sz="2000" dirty="0">
                <a:latin typeface="Arial" panose="020B0604020202020204" pitchFamily="34" charset="0"/>
                <a:cs typeface="Arial" panose="020B0604020202020204" pitchFamily="34" charset="0"/>
              </a:rPr>
              <a:t>шт</a:t>
            </a:r>
            <a:r>
              <a:rPr lang="ru-RU" sz="2000" dirty="0" smtClean="0">
                <a:latin typeface="Arial" panose="020B0604020202020204" pitchFamily="34" charset="0"/>
                <a:cs typeface="Arial" panose="020B0604020202020204" pitchFamily="34" charset="0"/>
              </a:rPr>
              <a:t>.;</a:t>
            </a:r>
          </a:p>
          <a:p>
            <a:r>
              <a:rPr lang="ru-RU" sz="2000" dirty="0">
                <a:latin typeface="Arial" panose="020B0604020202020204" pitchFamily="34" charset="0"/>
                <a:cs typeface="Arial" panose="020B0604020202020204" pitchFamily="34" charset="0"/>
              </a:rPr>
              <a:t>Обогрев (расходной ёмкости, </a:t>
            </a:r>
            <a:r>
              <a:rPr lang="ru-RU" sz="2000" dirty="0" smtClean="0">
                <a:latin typeface="Arial" panose="020B0604020202020204" pitchFamily="34" charset="0"/>
                <a:cs typeface="Arial" panose="020B0604020202020204" pitchFamily="34" charset="0"/>
              </a:rPr>
              <a:t>технологического блока-контейнера</a:t>
            </a:r>
            <a:r>
              <a:rPr lang="ru-RU" sz="2000" dirty="0">
                <a:latin typeface="Arial" panose="020B0604020202020204" pitchFamily="34" charset="0"/>
                <a:cs typeface="Arial" panose="020B0604020202020204" pitchFamily="34" charset="0"/>
              </a:rPr>
              <a:t>, блока управления) </a:t>
            </a:r>
            <a:r>
              <a:rPr lang="ru-RU" sz="2000" dirty="0" smtClean="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по </a:t>
            </a:r>
            <a:r>
              <a:rPr lang="ru-RU" sz="2000" dirty="0" smtClean="0">
                <a:latin typeface="Arial" panose="020B0604020202020204" pitchFamily="34" charset="0"/>
                <a:cs typeface="Arial" panose="020B0604020202020204" pitchFamily="34" charset="0"/>
              </a:rPr>
              <a:t>требованию;</a:t>
            </a:r>
          </a:p>
          <a:p>
            <a:r>
              <a:rPr lang="ru-RU" sz="2000" dirty="0">
                <a:latin typeface="Arial" panose="020B0604020202020204" pitchFamily="34" charset="0"/>
                <a:cs typeface="Arial" panose="020B0604020202020204" pitchFamily="34" charset="0"/>
              </a:rPr>
              <a:t>Питающее напряжение </a:t>
            </a:r>
            <a:r>
              <a:rPr lang="ru-RU" sz="2000" dirty="0" smtClean="0">
                <a:latin typeface="Arial" panose="020B0604020202020204" pitchFamily="34" charset="0"/>
                <a:cs typeface="Arial" panose="020B0604020202020204" pitchFamily="34" charset="0"/>
              </a:rPr>
              <a:t>- переменное</a:t>
            </a:r>
            <a:r>
              <a:rPr lang="ru-RU" sz="2000" dirty="0">
                <a:latin typeface="Arial" panose="020B0604020202020204" pitchFamily="34" charset="0"/>
                <a:cs typeface="Arial" panose="020B0604020202020204" pitchFamily="34" charset="0"/>
              </a:rPr>
              <a:t>, трёхфазное, 50 Гц, 380 </a:t>
            </a:r>
            <a:r>
              <a:rPr lang="ru-RU" sz="2000" dirty="0" smtClean="0">
                <a:latin typeface="Arial" panose="020B0604020202020204" pitchFamily="34" charset="0"/>
                <a:cs typeface="Arial" panose="020B0604020202020204" pitchFamily="34" charset="0"/>
              </a:rPr>
              <a:t>В;</a:t>
            </a:r>
          </a:p>
          <a:p>
            <a:r>
              <a:rPr lang="ru-RU" sz="2000" dirty="0">
                <a:latin typeface="Arial" panose="020B0604020202020204" pitchFamily="34" charset="0"/>
                <a:cs typeface="Arial" panose="020B0604020202020204" pitchFamily="34" charset="0"/>
              </a:rPr>
              <a:t>Номинальный ток силовой цепи — 8 </a:t>
            </a:r>
            <a:r>
              <a:rPr lang="ru-RU" sz="2000" dirty="0" smtClean="0">
                <a:latin typeface="Arial" panose="020B0604020202020204" pitchFamily="34" charset="0"/>
                <a:cs typeface="Arial" panose="020B0604020202020204" pitchFamily="34" charset="0"/>
              </a:rPr>
              <a:t>А;</a:t>
            </a:r>
          </a:p>
          <a:p>
            <a:r>
              <a:rPr lang="ru-RU" sz="2000" dirty="0">
                <a:latin typeface="Arial" panose="020B0604020202020204" pitchFamily="34" charset="0"/>
                <a:cs typeface="Arial" panose="020B0604020202020204" pitchFamily="34" charset="0"/>
              </a:rPr>
              <a:t>Мощность — 0,5 </a:t>
            </a:r>
            <a:r>
              <a:rPr lang="ru-RU" sz="2000" dirty="0" smtClean="0">
                <a:latin typeface="Arial" panose="020B0604020202020204" pitchFamily="34" charset="0"/>
                <a:cs typeface="Arial" panose="020B0604020202020204" pitchFamily="34" charset="0"/>
              </a:rPr>
              <a:t>кВт.</a:t>
            </a: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279" y="1895856"/>
            <a:ext cx="2478293" cy="2365248"/>
          </a:xfrm>
          <a:prstGeom prst="rect">
            <a:avLst/>
          </a:prstGeom>
        </p:spPr>
      </p:pic>
    </p:spTree>
    <p:extLst>
      <p:ext uri="{BB962C8B-B14F-4D97-AF65-F5344CB8AC3E}">
        <p14:creationId xmlns:p14="http://schemas.microsoft.com/office/powerpoint/2010/main" val="11213986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35280"/>
            <a:ext cx="8596668" cy="752856"/>
          </a:xfrm>
        </p:spPr>
        <p:txBody>
          <a:bodyPr>
            <a:noAutofit/>
          </a:bodyPr>
          <a:lstStyle/>
          <a:p>
            <a:r>
              <a:rPr lang="ru-RU" sz="4400" dirty="0" smtClean="0">
                <a:solidFill>
                  <a:schemeClr val="accent2"/>
                </a:solidFill>
                <a:latin typeface="Arial" panose="020B0604020202020204" pitchFamily="34" charset="0"/>
                <a:cs typeface="Arial" panose="020B0604020202020204" pitchFamily="34" charset="0"/>
              </a:rPr>
              <a:t>Преимущества:</a:t>
            </a:r>
            <a:endParaRPr lang="ru-RU" sz="4400" dirty="0">
              <a:solidFill>
                <a:schemeClr val="accent2"/>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677334" y="1362456"/>
            <a:ext cx="7524834" cy="5166360"/>
          </a:xfrm>
        </p:spPr>
        <p:txBody>
          <a:bodyPr>
            <a:noAutofit/>
          </a:bodyPr>
          <a:lstStyle/>
          <a:p>
            <a:r>
              <a:rPr lang="ru-RU" sz="2000" dirty="0">
                <a:latin typeface="Arial" panose="020B0604020202020204" pitchFamily="34" charset="0"/>
                <a:cs typeface="Arial" panose="020B0604020202020204" pitchFamily="34" charset="0"/>
              </a:rPr>
              <a:t>Работа в ручном и автоматическом режимах работы.</a:t>
            </a:r>
          </a:p>
          <a:p>
            <a:r>
              <a:rPr lang="ru-RU" sz="2000" dirty="0">
                <a:latin typeface="Arial" panose="020B0604020202020204" pitchFamily="34" charset="0"/>
                <a:cs typeface="Arial" panose="020B0604020202020204" pitchFamily="34" charset="0"/>
              </a:rPr>
              <a:t>Осуществление непрерывной и </a:t>
            </a:r>
            <a:r>
              <a:rPr lang="ru-RU" sz="2000" dirty="0" smtClean="0">
                <a:latin typeface="Arial" panose="020B0604020202020204" pitchFamily="34" charset="0"/>
                <a:cs typeface="Arial" panose="020B0604020202020204" pitchFamily="34" charset="0"/>
              </a:rPr>
              <a:t>циклической подачи </a:t>
            </a:r>
            <a:r>
              <a:rPr lang="ru-RU" sz="2000" dirty="0">
                <a:latin typeface="Arial" panose="020B0604020202020204" pitchFamily="34" charset="0"/>
                <a:cs typeface="Arial" panose="020B0604020202020204" pitchFamily="34" charset="0"/>
              </a:rPr>
              <a:t>реагента.</a:t>
            </a:r>
          </a:p>
          <a:p>
            <a:r>
              <a:rPr lang="ru-RU" sz="2000" dirty="0">
                <a:latin typeface="Arial" panose="020B0604020202020204" pitchFamily="34" charset="0"/>
                <a:cs typeface="Arial" panose="020B0604020202020204" pitchFamily="34" charset="0"/>
              </a:rPr>
              <a:t>Возможность точной настройки </a:t>
            </a:r>
            <a:r>
              <a:rPr lang="ru-RU" sz="2000" dirty="0" smtClean="0">
                <a:latin typeface="Arial" panose="020B0604020202020204" pitchFamily="34" charset="0"/>
                <a:cs typeface="Arial" panose="020B0604020202020204" pitchFamily="34" charset="0"/>
              </a:rPr>
              <a:t>производительности и </a:t>
            </a:r>
            <a:r>
              <a:rPr lang="ru-RU" sz="2000" dirty="0">
                <a:latin typeface="Arial" panose="020B0604020202020204" pitchFamily="34" charset="0"/>
                <a:cs typeface="Arial" panose="020B0604020202020204" pitchFamily="34" charset="0"/>
              </a:rPr>
              <a:t>строгого соблюдения дозирования.</a:t>
            </a:r>
          </a:p>
          <a:p>
            <a:r>
              <a:rPr lang="ru-RU" sz="2000" dirty="0">
                <a:latin typeface="Arial" panose="020B0604020202020204" pitchFamily="34" charset="0"/>
                <a:cs typeface="Arial" panose="020B0604020202020204" pitchFamily="34" charset="0"/>
              </a:rPr>
              <a:t>Визуальный контроль реагента в расходной ёмкости.</a:t>
            </a:r>
          </a:p>
          <a:p>
            <a:r>
              <a:rPr lang="ru-RU" sz="2000" dirty="0">
                <a:latin typeface="Arial" panose="020B0604020202020204" pitchFamily="34" charset="0"/>
                <a:cs typeface="Arial" panose="020B0604020202020204" pitchFamily="34" charset="0"/>
              </a:rPr>
              <a:t>Контроль давления в линии подачи по </a:t>
            </a:r>
            <a:r>
              <a:rPr lang="ru-RU" sz="2000" dirty="0" smtClean="0">
                <a:latin typeface="Arial" panose="020B0604020202020204" pitchFamily="34" charset="0"/>
                <a:cs typeface="Arial" panose="020B0604020202020204" pitchFamily="34" charset="0"/>
              </a:rPr>
              <a:t>максимальному и </a:t>
            </a:r>
            <a:r>
              <a:rPr lang="ru-RU" sz="2000" dirty="0">
                <a:latin typeface="Arial" panose="020B0604020202020204" pitchFamily="34" charset="0"/>
                <a:cs typeface="Arial" panose="020B0604020202020204" pitchFamily="34" charset="0"/>
              </a:rPr>
              <a:t>минимальному значениям.</a:t>
            </a:r>
          </a:p>
          <a:p>
            <a:r>
              <a:rPr lang="ru-RU" sz="2000" dirty="0">
                <a:latin typeface="Arial" panose="020B0604020202020204" pitchFamily="34" charset="0"/>
                <a:cs typeface="Arial" panose="020B0604020202020204" pitchFamily="34" charset="0"/>
              </a:rPr>
              <a:t>Возможность регулируемого обогрева расходной </a:t>
            </a:r>
            <a:r>
              <a:rPr lang="ru-RU" sz="2000" dirty="0" smtClean="0">
                <a:latin typeface="Arial" panose="020B0604020202020204" pitchFamily="34" charset="0"/>
                <a:cs typeface="Arial" panose="020B0604020202020204" pitchFamily="34" charset="0"/>
              </a:rPr>
              <a:t>ёмкости с </a:t>
            </a:r>
            <a:r>
              <a:rPr lang="ru-RU" sz="2000" dirty="0">
                <a:latin typeface="Arial" panose="020B0604020202020204" pitchFamily="34" charset="0"/>
                <a:cs typeface="Arial" panose="020B0604020202020204" pitchFamily="34" charset="0"/>
              </a:rPr>
              <a:t>реагентом.</a:t>
            </a:r>
          </a:p>
          <a:p>
            <a:r>
              <a:rPr lang="ru-RU" sz="2000" dirty="0">
                <a:latin typeface="Arial" panose="020B0604020202020204" pitchFamily="34" charset="0"/>
                <a:cs typeface="Arial" panose="020B0604020202020204" pitchFamily="34" charset="0"/>
              </a:rPr>
              <a:t>Окраска корпуса в соответствии с </a:t>
            </a:r>
            <a:r>
              <a:rPr lang="ru-RU" sz="2000" dirty="0" smtClean="0">
                <a:latin typeface="Arial" panose="020B0604020202020204" pitchFamily="34" charset="0"/>
                <a:cs typeface="Arial" panose="020B0604020202020204" pitchFamily="34" charset="0"/>
              </a:rPr>
              <a:t>корпоративными цветами </a:t>
            </a:r>
            <a:r>
              <a:rPr lang="ru-RU" sz="2000" dirty="0">
                <a:latin typeface="Arial" panose="020B0604020202020204" pitchFamily="34" charset="0"/>
                <a:cs typeface="Arial" panose="020B0604020202020204" pitchFamily="34" charset="0"/>
              </a:rPr>
              <a:t>заказчика.</a:t>
            </a:r>
          </a:p>
          <a:p>
            <a:r>
              <a:rPr lang="ru-RU" sz="2000" dirty="0">
                <a:latin typeface="Arial" panose="020B0604020202020204" pitchFamily="34" charset="0"/>
                <a:cs typeface="Arial" panose="020B0604020202020204" pitchFamily="34" charset="0"/>
              </a:rPr>
              <a:t>Эксплуатация в диапазоне температур окружающей </a:t>
            </a:r>
            <a:r>
              <a:rPr lang="ru-RU" sz="2000" dirty="0" smtClean="0">
                <a:latin typeface="Arial" panose="020B0604020202020204" pitchFamily="34" charset="0"/>
                <a:cs typeface="Arial" panose="020B0604020202020204" pitchFamily="34" charset="0"/>
              </a:rPr>
              <a:t>среды от </a:t>
            </a:r>
            <a:r>
              <a:rPr lang="ru-RU" sz="2000" dirty="0">
                <a:latin typeface="Arial" panose="020B0604020202020204" pitchFamily="34" charset="0"/>
                <a:cs typeface="Arial" panose="020B0604020202020204" pitchFamily="34" charset="0"/>
              </a:rPr>
              <a:t>-50°С до +40°С.</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2168" y="2250440"/>
            <a:ext cx="1665224" cy="2471817"/>
          </a:xfrm>
          <a:prstGeom prst="rect">
            <a:avLst/>
          </a:prstGeom>
        </p:spPr>
      </p:pic>
    </p:spTree>
    <p:extLst>
      <p:ext uri="{BB962C8B-B14F-4D97-AF65-F5344CB8AC3E}">
        <p14:creationId xmlns:p14="http://schemas.microsoft.com/office/powerpoint/2010/main" val="543885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3904" y="280318"/>
            <a:ext cx="8596668" cy="1320800"/>
          </a:xfrm>
        </p:spPr>
        <p:txBody>
          <a:bodyPr>
            <a:noAutofit/>
          </a:bodyPr>
          <a:lstStyle/>
          <a:p>
            <a:pPr algn="ctr"/>
            <a:r>
              <a:rPr lang="ru-RU" sz="4400" dirty="0">
                <a:solidFill>
                  <a:schemeClr val="accent2"/>
                </a:solidFill>
                <a:latin typeface="Arial" panose="020B0604020202020204" pitchFamily="34" charset="0"/>
                <a:cs typeface="Arial" panose="020B0604020202020204" pitchFamily="34" charset="0"/>
              </a:rPr>
              <a:t>Трубопроводы высокого давления для подачи реагентов</a:t>
            </a:r>
          </a:p>
        </p:txBody>
      </p:sp>
      <p:sp>
        <p:nvSpPr>
          <p:cNvPr id="3" name="Объект 2"/>
          <p:cNvSpPr>
            <a:spLocks noGrp="1"/>
          </p:cNvSpPr>
          <p:nvPr>
            <p:ph sz="half" idx="1"/>
          </p:nvPr>
        </p:nvSpPr>
        <p:spPr>
          <a:xfrm>
            <a:off x="404772" y="1747350"/>
            <a:ext cx="9328312" cy="1391504"/>
          </a:xfrm>
        </p:spPr>
        <p:txBody>
          <a:bodyPr>
            <a:normAutofit fontScale="47500" lnSpcReduction="20000"/>
          </a:bodyPr>
          <a:lstStyle/>
          <a:p>
            <a:pPr>
              <a:lnSpc>
                <a:spcPct val="170000"/>
              </a:lnSpc>
            </a:pPr>
            <a:r>
              <a:rPr lang="ru-RU" sz="3800" dirty="0">
                <a:latin typeface="Arial" panose="020B0604020202020204" pitchFamily="34" charset="0"/>
                <a:cs typeface="Arial" panose="020B0604020202020204" pitchFamily="34" charset="0"/>
              </a:rPr>
              <a:t>Трубопроводы </a:t>
            </a:r>
            <a:r>
              <a:rPr lang="ru-RU" sz="3800" dirty="0" smtClean="0">
                <a:latin typeface="Arial" panose="020B0604020202020204" pitchFamily="34" charset="0"/>
                <a:cs typeface="Arial" panose="020B0604020202020204" pitchFamily="34" charset="0"/>
              </a:rPr>
              <a:t>высокого </a:t>
            </a:r>
            <a:r>
              <a:rPr lang="ru-RU" sz="3800" dirty="0">
                <a:latin typeface="Arial" panose="020B0604020202020204" pitchFamily="34" charset="0"/>
                <a:cs typeface="Arial" panose="020B0604020202020204" pitchFamily="34" charset="0"/>
              </a:rPr>
              <a:t>давления предназначены для точечного дозирования химических реагентов и доставки их с минимальными потерями в требуемый интервал скважины</a:t>
            </a:r>
            <a:r>
              <a:rPr lang="ru-RU" sz="3800" dirty="0" smtClean="0">
                <a:latin typeface="Arial" panose="020B0604020202020204" pitchFamily="34" charset="0"/>
                <a:cs typeface="Arial" panose="020B0604020202020204" pitchFamily="34" charset="0"/>
              </a:rPr>
              <a:t>.</a:t>
            </a:r>
          </a:p>
          <a:p>
            <a:pPr marL="400050" lvl="1" indent="0">
              <a:buNone/>
            </a:pPr>
            <a:endParaRPr lang="ru-RU" sz="2000" i="1" u="sng" dirty="0" smtClean="0"/>
          </a:p>
        </p:txBody>
      </p:sp>
      <p:sp>
        <p:nvSpPr>
          <p:cNvPr id="4" name="Объект 3"/>
          <p:cNvSpPr>
            <a:spLocks noGrp="1"/>
          </p:cNvSpPr>
          <p:nvPr>
            <p:ph sz="half" idx="2"/>
          </p:nvPr>
        </p:nvSpPr>
        <p:spPr>
          <a:xfrm>
            <a:off x="4837237" y="3138854"/>
            <a:ext cx="4667247" cy="3266709"/>
          </a:xfrm>
        </p:spPr>
        <p:txBody>
          <a:bodyPr>
            <a:normAutofit fontScale="47500" lnSpcReduction="20000"/>
          </a:bodyPr>
          <a:lstStyle/>
          <a:p>
            <a:pPr marL="400050" lvl="1" indent="0">
              <a:buNone/>
            </a:pPr>
            <a:r>
              <a:rPr lang="ru-RU" sz="3400" i="1" u="sng" dirty="0"/>
              <a:t>Особенности конструкции:</a:t>
            </a:r>
          </a:p>
          <a:p>
            <a:r>
              <a:rPr lang="ru-RU" sz="3400" dirty="0"/>
              <a:t>Наружная  оболочка  проливается через оплетку или бронированный слой  и образует с внутренней трубкой  монолитную без зазорную конструкцию.</a:t>
            </a:r>
          </a:p>
          <a:p>
            <a:endParaRPr lang="ru-RU" sz="3400" dirty="0"/>
          </a:p>
          <a:p>
            <a:r>
              <a:rPr lang="ru-RU" sz="3400" dirty="0"/>
              <a:t>Армированный материал изготовлен из высокопрочной оцинкованной стальной проволоки диаметром 0,8 мм, с пределом  прочности  190 кг/мм2.</a:t>
            </a:r>
          </a:p>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662" y="3138854"/>
            <a:ext cx="4297976" cy="3266709"/>
          </a:xfrm>
          <a:prstGeom prst="rect">
            <a:avLst/>
          </a:prstGeom>
        </p:spPr>
      </p:pic>
    </p:spTree>
    <p:extLst>
      <p:ext uri="{BB962C8B-B14F-4D97-AF65-F5344CB8AC3E}">
        <p14:creationId xmlns:p14="http://schemas.microsoft.com/office/powerpoint/2010/main" val="2943013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56221533"/>
              </p:ext>
            </p:extLst>
          </p:nvPr>
        </p:nvGraphicFramePr>
        <p:xfrm>
          <a:off x="424224" y="906340"/>
          <a:ext cx="10415226" cy="4789610"/>
        </p:xfrm>
        <a:graphic>
          <a:graphicData uri="http://schemas.openxmlformats.org/drawingml/2006/table">
            <a:tbl>
              <a:tblPr firstRow="1" bandRow="1">
                <a:tableStyleId>{5C22544A-7EE6-4342-B048-85BDC9FD1C3A}</a:tableStyleId>
              </a:tblPr>
              <a:tblGrid>
                <a:gridCol w="1384070">
                  <a:extLst>
                    <a:ext uri="{9D8B030D-6E8A-4147-A177-3AD203B41FA5}">
                      <a16:colId xmlns:a16="http://schemas.microsoft.com/office/drawing/2014/main" val="3280373013"/>
                    </a:ext>
                  </a:extLst>
                </a:gridCol>
                <a:gridCol w="1591708">
                  <a:extLst>
                    <a:ext uri="{9D8B030D-6E8A-4147-A177-3AD203B41FA5}">
                      <a16:colId xmlns:a16="http://schemas.microsoft.com/office/drawing/2014/main" val="2511026501"/>
                    </a:ext>
                  </a:extLst>
                </a:gridCol>
                <a:gridCol w="1487890">
                  <a:extLst>
                    <a:ext uri="{9D8B030D-6E8A-4147-A177-3AD203B41FA5}">
                      <a16:colId xmlns:a16="http://schemas.microsoft.com/office/drawing/2014/main" val="2381165324"/>
                    </a:ext>
                  </a:extLst>
                </a:gridCol>
                <a:gridCol w="1389083">
                  <a:extLst>
                    <a:ext uri="{9D8B030D-6E8A-4147-A177-3AD203B41FA5}">
                      <a16:colId xmlns:a16="http://schemas.microsoft.com/office/drawing/2014/main" val="3285229533"/>
                    </a:ext>
                  </a:extLst>
                </a:gridCol>
                <a:gridCol w="1714500">
                  <a:extLst>
                    <a:ext uri="{9D8B030D-6E8A-4147-A177-3AD203B41FA5}">
                      <a16:colId xmlns:a16="http://schemas.microsoft.com/office/drawing/2014/main" val="254413174"/>
                    </a:ext>
                  </a:extLst>
                </a:gridCol>
                <a:gridCol w="1543050">
                  <a:extLst>
                    <a:ext uri="{9D8B030D-6E8A-4147-A177-3AD203B41FA5}">
                      <a16:colId xmlns:a16="http://schemas.microsoft.com/office/drawing/2014/main" val="1565489858"/>
                    </a:ext>
                  </a:extLst>
                </a:gridCol>
                <a:gridCol w="1304925">
                  <a:extLst>
                    <a:ext uri="{9D8B030D-6E8A-4147-A177-3AD203B41FA5}">
                      <a16:colId xmlns:a16="http://schemas.microsoft.com/office/drawing/2014/main" val="4174736807"/>
                    </a:ext>
                  </a:extLst>
                </a:gridCol>
              </a:tblGrid>
              <a:tr h="1931424">
                <a:tc>
                  <a:txBody>
                    <a:bodyPr/>
                    <a:lstStyle/>
                    <a:p>
                      <a:pPr algn="ctr"/>
                      <a:r>
                        <a:rPr lang="ru-RU" sz="1800" dirty="0" smtClean="0"/>
                        <a:t>Наименование</a:t>
                      </a:r>
                      <a:endParaRPr lang="ru-RU" sz="1800" dirty="0"/>
                    </a:p>
                  </a:txBody>
                  <a:tcPr anchor="ctr"/>
                </a:tc>
                <a:tc>
                  <a:txBody>
                    <a:bodyPr/>
                    <a:lstStyle/>
                    <a:p>
                      <a:pPr algn="ctr"/>
                      <a:r>
                        <a:rPr lang="ru-RU" sz="1800" dirty="0" smtClean="0"/>
                        <a:t>Внутренний диаметр,</a:t>
                      </a:r>
                    </a:p>
                    <a:p>
                      <a:pPr algn="ctr"/>
                      <a:r>
                        <a:rPr lang="ru-RU" sz="1800" dirty="0" smtClean="0"/>
                        <a:t> ± 0,5 мм</a:t>
                      </a:r>
                      <a:endParaRPr lang="ru-RU" sz="1800" dirty="0"/>
                    </a:p>
                  </a:txBody>
                  <a:tcPr anchor="ctr"/>
                </a:tc>
                <a:tc>
                  <a:txBody>
                    <a:bodyPr/>
                    <a:lstStyle/>
                    <a:p>
                      <a:pPr algn="ctr"/>
                      <a:r>
                        <a:rPr lang="ru-RU" sz="1800" dirty="0" smtClean="0"/>
                        <a:t>Наружный диаметр, мм</a:t>
                      </a:r>
                      <a:endParaRPr lang="ru-RU" sz="1800" dirty="0"/>
                    </a:p>
                  </a:txBody>
                  <a:tcPr anchor="ctr"/>
                </a:tc>
                <a:tc>
                  <a:txBody>
                    <a:bodyPr/>
                    <a:lstStyle/>
                    <a:p>
                      <a:pPr algn="ctr"/>
                      <a:r>
                        <a:rPr lang="ru-RU" sz="1800" dirty="0" smtClean="0"/>
                        <a:t>Диаметр проволоки</a:t>
                      </a:r>
                      <a:r>
                        <a:rPr lang="ru-RU" sz="1800" baseline="0" dirty="0" smtClean="0"/>
                        <a:t> оплетки, мм</a:t>
                      </a:r>
                      <a:endParaRPr lang="ru-RU" sz="1800" dirty="0"/>
                    </a:p>
                  </a:txBody>
                  <a:tcPr anchor="ctr"/>
                </a:tc>
                <a:tc>
                  <a:txBody>
                    <a:bodyPr/>
                    <a:lstStyle/>
                    <a:p>
                      <a:pPr algn="ctr"/>
                      <a:r>
                        <a:rPr lang="ru-RU" sz="1800" dirty="0" smtClean="0"/>
                        <a:t>Рабочая температура, </a:t>
                      </a:r>
                      <a:r>
                        <a:rPr lang="ru-RU" sz="1800" b="0" i="0" kern="1200" baseline="30000" dirty="0" err="1" smtClean="0">
                          <a:solidFill>
                            <a:schemeClr val="lt1"/>
                          </a:solidFill>
                          <a:effectLst/>
                          <a:latin typeface="+mn-lt"/>
                          <a:ea typeface="+mn-ea"/>
                          <a:cs typeface="+mn-cs"/>
                        </a:rPr>
                        <a:t>о</a:t>
                      </a:r>
                      <a:r>
                        <a:rPr lang="ru-RU" sz="1800" b="0" i="0" kern="1200" dirty="0" err="1" smtClean="0">
                          <a:solidFill>
                            <a:schemeClr val="lt1"/>
                          </a:solidFill>
                          <a:effectLst/>
                          <a:latin typeface="+mn-lt"/>
                          <a:ea typeface="+mn-ea"/>
                          <a:cs typeface="+mn-cs"/>
                        </a:rPr>
                        <a:t>С</a:t>
                      </a:r>
                      <a:endParaRPr lang="ru-RU" sz="1800" dirty="0"/>
                    </a:p>
                  </a:txBody>
                  <a:tcPr anchor="ctr"/>
                </a:tc>
                <a:tc>
                  <a:txBody>
                    <a:bodyPr/>
                    <a:lstStyle/>
                    <a:p>
                      <a:pPr algn="ctr"/>
                      <a:r>
                        <a:rPr lang="ru-RU" sz="1800" dirty="0" smtClean="0"/>
                        <a:t>Допустимое давление, МПа</a:t>
                      </a:r>
                      <a:endParaRPr lang="ru-RU" sz="1800" dirty="0"/>
                    </a:p>
                  </a:txBody>
                  <a:tcPr anchor="ctr"/>
                </a:tc>
                <a:tc>
                  <a:txBody>
                    <a:bodyPr/>
                    <a:lstStyle/>
                    <a:p>
                      <a:pPr algn="ctr"/>
                      <a:r>
                        <a:rPr lang="ru-RU" sz="1800" dirty="0" smtClean="0"/>
                        <a:t>Радиус перегиба не менее, мм</a:t>
                      </a:r>
                      <a:endParaRPr lang="ru-RU" sz="1800" dirty="0"/>
                    </a:p>
                  </a:txBody>
                  <a:tcPr anchor="ctr"/>
                </a:tc>
                <a:extLst>
                  <a:ext uri="{0D108BD9-81ED-4DB2-BD59-A6C34878D82A}">
                    <a16:rowId xmlns:a16="http://schemas.microsoft.com/office/drawing/2014/main" val="3284612475"/>
                  </a:ext>
                </a:extLst>
              </a:tr>
              <a:tr h="761168">
                <a:tc>
                  <a:txBody>
                    <a:bodyPr/>
                    <a:lstStyle/>
                    <a:p>
                      <a:pPr algn="ctr"/>
                      <a:r>
                        <a:rPr lang="ru-RU" dirty="0" smtClean="0"/>
                        <a:t>ТГ 3/10</a:t>
                      </a:r>
                      <a:endParaRPr lang="ru-RU" dirty="0"/>
                    </a:p>
                  </a:txBody>
                  <a:tcPr anchor="ctr"/>
                </a:tc>
                <a:tc>
                  <a:txBody>
                    <a:bodyPr/>
                    <a:lstStyle/>
                    <a:p>
                      <a:pPr algn="ctr"/>
                      <a:r>
                        <a:rPr lang="ru-RU" dirty="0" smtClean="0"/>
                        <a:t>3,0</a:t>
                      </a:r>
                      <a:endParaRPr lang="ru-RU" dirty="0"/>
                    </a:p>
                  </a:txBody>
                  <a:tcPr anchor="ctr"/>
                </a:tc>
                <a:tc>
                  <a:txBody>
                    <a:bodyPr/>
                    <a:lstStyle/>
                    <a:p>
                      <a:pPr algn="ctr"/>
                      <a:r>
                        <a:rPr lang="ru-RU" dirty="0" smtClean="0"/>
                        <a:t>10,0</a:t>
                      </a:r>
                      <a:endParaRPr lang="ru-RU" dirty="0"/>
                    </a:p>
                  </a:txBody>
                  <a:tcPr anchor="ctr"/>
                </a:tc>
                <a:tc>
                  <a:txBody>
                    <a:bodyPr/>
                    <a:lstStyle/>
                    <a:p>
                      <a:pPr algn="ctr"/>
                      <a:r>
                        <a:rPr lang="ru-RU" dirty="0" smtClean="0"/>
                        <a:t>0,8</a:t>
                      </a:r>
                      <a:endParaRPr lang="ru-RU" dirty="0"/>
                    </a:p>
                  </a:txBody>
                  <a:tcPr anchor="ctr"/>
                </a:tc>
                <a:tc>
                  <a:txBody>
                    <a:bodyPr/>
                    <a:lstStyle/>
                    <a:p>
                      <a:pPr algn="ctr"/>
                      <a:r>
                        <a:rPr lang="ru-RU" sz="1800" b="0" i="0" kern="1200" dirty="0" smtClean="0">
                          <a:solidFill>
                            <a:schemeClr val="dk1"/>
                          </a:solidFill>
                          <a:effectLst/>
                          <a:latin typeface="+mn-lt"/>
                          <a:ea typeface="+mn-ea"/>
                          <a:cs typeface="+mn-cs"/>
                        </a:rPr>
                        <a:t>-50 … +120</a:t>
                      </a:r>
                      <a:endParaRPr lang="ru-RU" dirty="0"/>
                    </a:p>
                  </a:txBody>
                  <a:tcPr anchor="ctr"/>
                </a:tc>
                <a:tc>
                  <a:txBody>
                    <a:bodyPr/>
                    <a:lstStyle/>
                    <a:p>
                      <a:pPr algn="ctr"/>
                      <a:r>
                        <a:rPr lang="ru-RU" dirty="0" smtClean="0"/>
                        <a:t>15</a:t>
                      </a:r>
                      <a:endParaRPr lang="ru-RU" dirty="0"/>
                    </a:p>
                  </a:txBody>
                  <a:tcPr anchor="ctr"/>
                </a:tc>
                <a:tc>
                  <a:txBody>
                    <a:bodyPr/>
                    <a:lstStyle/>
                    <a:p>
                      <a:pPr algn="ctr"/>
                      <a:r>
                        <a:rPr lang="ru-RU" dirty="0" smtClean="0"/>
                        <a:t>250</a:t>
                      </a:r>
                      <a:endParaRPr lang="ru-RU" dirty="0"/>
                    </a:p>
                  </a:txBody>
                  <a:tcPr anchor="ctr"/>
                </a:tc>
                <a:extLst>
                  <a:ext uri="{0D108BD9-81ED-4DB2-BD59-A6C34878D82A}">
                    <a16:rowId xmlns:a16="http://schemas.microsoft.com/office/drawing/2014/main" val="4031406229"/>
                  </a:ext>
                </a:extLst>
              </a:tr>
              <a:tr h="671029">
                <a:tc>
                  <a:txBody>
                    <a:bodyPr/>
                    <a:lstStyle/>
                    <a:p>
                      <a:pPr algn="ctr"/>
                      <a:r>
                        <a:rPr lang="ru-RU" dirty="0" smtClean="0"/>
                        <a:t>ТГ 4/12 МТ</a:t>
                      </a:r>
                      <a:endParaRPr lang="ru-RU" dirty="0"/>
                    </a:p>
                  </a:txBody>
                  <a:tcPr anchor="ctr"/>
                </a:tc>
                <a:tc>
                  <a:txBody>
                    <a:bodyPr/>
                    <a:lstStyle/>
                    <a:p>
                      <a:pPr algn="ctr"/>
                      <a:r>
                        <a:rPr lang="ru-RU" dirty="0" smtClean="0"/>
                        <a:t>4,0</a:t>
                      </a:r>
                      <a:endParaRPr lang="ru-RU" dirty="0"/>
                    </a:p>
                  </a:txBody>
                  <a:tcPr anchor="ctr"/>
                </a:tc>
                <a:tc>
                  <a:txBody>
                    <a:bodyPr/>
                    <a:lstStyle/>
                    <a:p>
                      <a:pPr algn="ctr"/>
                      <a:r>
                        <a:rPr lang="ru-RU" dirty="0" smtClean="0"/>
                        <a:t>12,0</a:t>
                      </a:r>
                      <a:endParaRPr lang="ru-RU" dirty="0"/>
                    </a:p>
                  </a:txBody>
                  <a:tcPr anchor="ctr"/>
                </a:tc>
                <a:tc>
                  <a:txBody>
                    <a:bodyPr/>
                    <a:lstStyle/>
                    <a:p>
                      <a:pPr algn="ctr"/>
                      <a:r>
                        <a:rPr lang="ru-RU" dirty="0" smtClean="0"/>
                        <a:t>0,8</a:t>
                      </a:r>
                      <a:endParaRPr lang="ru-RU" dirty="0"/>
                    </a:p>
                  </a:txBody>
                  <a:tcPr anchor="ctr"/>
                </a:tc>
                <a:tc>
                  <a:txBody>
                    <a:bodyPr/>
                    <a:lstStyle/>
                    <a:p>
                      <a:pPr algn="ctr"/>
                      <a:r>
                        <a:rPr lang="ru-RU" sz="1800" b="0" i="0" kern="1200" dirty="0" smtClean="0">
                          <a:solidFill>
                            <a:schemeClr val="dk1"/>
                          </a:solidFill>
                          <a:effectLst/>
                          <a:latin typeface="+mn-lt"/>
                          <a:ea typeface="+mn-ea"/>
                          <a:cs typeface="+mn-cs"/>
                        </a:rPr>
                        <a:t>-50 … +180</a:t>
                      </a:r>
                      <a:endParaRPr lang="ru-RU" dirty="0"/>
                    </a:p>
                  </a:txBody>
                  <a:tcPr anchor="ctr"/>
                </a:tc>
                <a:tc>
                  <a:txBody>
                    <a:bodyPr/>
                    <a:lstStyle/>
                    <a:p>
                      <a:pPr algn="ctr"/>
                      <a:r>
                        <a:rPr lang="ru-RU" dirty="0" smtClean="0"/>
                        <a:t>65</a:t>
                      </a:r>
                      <a:endParaRPr lang="ru-RU" dirty="0"/>
                    </a:p>
                  </a:txBody>
                  <a:tcPr anchor="ctr"/>
                </a:tc>
                <a:tc>
                  <a:txBody>
                    <a:bodyPr/>
                    <a:lstStyle/>
                    <a:p>
                      <a:pPr algn="ctr"/>
                      <a:r>
                        <a:rPr lang="ru-RU" dirty="0" smtClean="0"/>
                        <a:t>250</a:t>
                      </a:r>
                      <a:endParaRPr lang="ru-RU" dirty="0"/>
                    </a:p>
                  </a:txBody>
                  <a:tcPr anchor="ctr"/>
                </a:tc>
                <a:extLst>
                  <a:ext uri="{0D108BD9-81ED-4DB2-BD59-A6C34878D82A}">
                    <a16:rowId xmlns:a16="http://schemas.microsoft.com/office/drawing/2014/main" val="2654723623"/>
                  </a:ext>
                </a:extLst>
              </a:tr>
              <a:tr h="731670">
                <a:tc>
                  <a:txBody>
                    <a:bodyPr/>
                    <a:lstStyle/>
                    <a:p>
                      <a:pPr algn="ctr"/>
                      <a:r>
                        <a:rPr lang="ru-RU" dirty="0" smtClean="0"/>
                        <a:t>ТГ 5/15</a:t>
                      </a:r>
                      <a:endParaRPr lang="ru-RU" dirty="0"/>
                    </a:p>
                  </a:txBody>
                  <a:tcPr anchor="ctr"/>
                </a:tc>
                <a:tc>
                  <a:txBody>
                    <a:bodyPr/>
                    <a:lstStyle/>
                    <a:p>
                      <a:pPr algn="ctr"/>
                      <a:r>
                        <a:rPr lang="ru-RU" dirty="0" smtClean="0"/>
                        <a:t>5,0</a:t>
                      </a:r>
                      <a:endParaRPr lang="ru-RU" dirty="0"/>
                    </a:p>
                  </a:txBody>
                  <a:tcPr anchor="ctr"/>
                </a:tc>
                <a:tc>
                  <a:txBody>
                    <a:bodyPr/>
                    <a:lstStyle/>
                    <a:p>
                      <a:pPr algn="ctr"/>
                      <a:r>
                        <a:rPr lang="ru-RU" dirty="0" smtClean="0"/>
                        <a:t>15,0</a:t>
                      </a:r>
                      <a:endParaRPr lang="ru-RU" dirty="0"/>
                    </a:p>
                  </a:txBody>
                  <a:tcPr anchor="ctr"/>
                </a:tc>
                <a:tc>
                  <a:txBody>
                    <a:bodyPr/>
                    <a:lstStyle/>
                    <a:p>
                      <a:pPr algn="ctr"/>
                      <a:r>
                        <a:rPr lang="ru-RU" dirty="0" smtClean="0"/>
                        <a:t>0,8</a:t>
                      </a:r>
                      <a:endParaRPr lang="ru-RU" dirty="0"/>
                    </a:p>
                  </a:txBody>
                  <a:tcPr anchor="ctr"/>
                </a:tc>
                <a:tc>
                  <a:txBody>
                    <a:bodyPr/>
                    <a:lstStyle/>
                    <a:p>
                      <a:pPr algn="ctr"/>
                      <a:r>
                        <a:rPr lang="ru-RU" sz="1800" b="0" i="0" kern="1200" dirty="0" smtClean="0">
                          <a:solidFill>
                            <a:schemeClr val="dk1"/>
                          </a:solidFill>
                          <a:effectLst/>
                          <a:latin typeface="+mn-lt"/>
                          <a:ea typeface="+mn-ea"/>
                          <a:cs typeface="+mn-cs"/>
                        </a:rPr>
                        <a:t>-50 … +120</a:t>
                      </a:r>
                      <a:endParaRPr lang="ru-RU" dirty="0"/>
                    </a:p>
                  </a:txBody>
                  <a:tcPr anchor="ctr"/>
                </a:tc>
                <a:tc>
                  <a:txBody>
                    <a:bodyPr/>
                    <a:lstStyle/>
                    <a:p>
                      <a:pPr algn="ctr"/>
                      <a:r>
                        <a:rPr lang="ru-RU" dirty="0" smtClean="0"/>
                        <a:t>25</a:t>
                      </a:r>
                      <a:endParaRPr lang="ru-RU" dirty="0"/>
                    </a:p>
                  </a:txBody>
                  <a:tcPr anchor="ctr"/>
                </a:tc>
                <a:tc>
                  <a:txBody>
                    <a:bodyPr/>
                    <a:lstStyle/>
                    <a:p>
                      <a:pPr algn="ctr"/>
                      <a:r>
                        <a:rPr lang="ru-RU" dirty="0" smtClean="0"/>
                        <a:t>250</a:t>
                      </a:r>
                      <a:endParaRPr lang="ru-RU" dirty="0"/>
                    </a:p>
                  </a:txBody>
                  <a:tcPr anchor="ctr"/>
                </a:tc>
                <a:extLst>
                  <a:ext uri="{0D108BD9-81ED-4DB2-BD59-A6C34878D82A}">
                    <a16:rowId xmlns:a16="http://schemas.microsoft.com/office/drawing/2014/main" val="2937565980"/>
                  </a:ext>
                </a:extLst>
              </a:tr>
              <a:tr h="694319">
                <a:tc>
                  <a:txBody>
                    <a:bodyPr/>
                    <a:lstStyle/>
                    <a:p>
                      <a:pPr algn="ctr"/>
                      <a:r>
                        <a:rPr lang="ru-RU" dirty="0" smtClean="0"/>
                        <a:t>ТГ 7/16</a:t>
                      </a:r>
                      <a:endParaRPr lang="ru-RU" dirty="0"/>
                    </a:p>
                  </a:txBody>
                  <a:tcPr anchor="ctr"/>
                </a:tc>
                <a:tc>
                  <a:txBody>
                    <a:bodyPr/>
                    <a:lstStyle/>
                    <a:p>
                      <a:pPr algn="ctr"/>
                      <a:r>
                        <a:rPr lang="ru-RU" dirty="0" smtClean="0"/>
                        <a:t>7,0</a:t>
                      </a:r>
                      <a:endParaRPr lang="ru-RU" dirty="0"/>
                    </a:p>
                  </a:txBody>
                  <a:tcPr anchor="ctr"/>
                </a:tc>
                <a:tc>
                  <a:txBody>
                    <a:bodyPr/>
                    <a:lstStyle/>
                    <a:p>
                      <a:pPr algn="ctr"/>
                      <a:r>
                        <a:rPr lang="ru-RU" dirty="0" smtClean="0"/>
                        <a:t>16,0</a:t>
                      </a:r>
                      <a:endParaRPr lang="ru-RU" dirty="0"/>
                    </a:p>
                  </a:txBody>
                  <a:tcPr anchor="ctr"/>
                </a:tc>
                <a:tc>
                  <a:txBody>
                    <a:bodyPr/>
                    <a:lstStyle/>
                    <a:p>
                      <a:pPr algn="ctr"/>
                      <a:r>
                        <a:rPr lang="ru-RU" dirty="0" smtClean="0"/>
                        <a:t>0,8</a:t>
                      </a:r>
                      <a:endParaRPr lang="ru-RU" dirty="0"/>
                    </a:p>
                  </a:txBody>
                  <a:tcPr anchor="ctr"/>
                </a:tc>
                <a:tc>
                  <a:txBody>
                    <a:bodyPr/>
                    <a:lstStyle/>
                    <a:p>
                      <a:pPr algn="ctr"/>
                      <a:r>
                        <a:rPr lang="ru-RU" sz="1800" b="0" i="0" kern="1200" dirty="0" smtClean="0">
                          <a:solidFill>
                            <a:schemeClr val="dk1"/>
                          </a:solidFill>
                          <a:effectLst/>
                          <a:latin typeface="+mn-lt"/>
                          <a:ea typeface="+mn-ea"/>
                          <a:cs typeface="+mn-cs"/>
                        </a:rPr>
                        <a:t>-50 … +120</a:t>
                      </a:r>
                      <a:endParaRPr lang="ru-RU" dirty="0"/>
                    </a:p>
                  </a:txBody>
                  <a:tcPr anchor="ctr"/>
                </a:tc>
                <a:tc>
                  <a:txBody>
                    <a:bodyPr/>
                    <a:lstStyle/>
                    <a:p>
                      <a:pPr algn="ctr"/>
                      <a:r>
                        <a:rPr lang="ru-RU" dirty="0" smtClean="0"/>
                        <a:t>21</a:t>
                      </a:r>
                      <a:endParaRPr lang="ru-RU" dirty="0"/>
                    </a:p>
                  </a:txBody>
                  <a:tcPr anchor="ctr"/>
                </a:tc>
                <a:tc>
                  <a:txBody>
                    <a:bodyPr/>
                    <a:lstStyle/>
                    <a:p>
                      <a:pPr algn="ctr"/>
                      <a:r>
                        <a:rPr lang="ru-RU" dirty="0" smtClean="0"/>
                        <a:t>250</a:t>
                      </a:r>
                      <a:endParaRPr lang="ru-RU" dirty="0"/>
                    </a:p>
                  </a:txBody>
                  <a:tcPr anchor="ctr"/>
                </a:tc>
                <a:extLst>
                  <a:ext uri="{0D108BD9-81ED-4DB2-BD59-A6C34878D82A}">
                    <a16:rowId xmlns:a16="http://schemas.microsoft.com/office/drawing/2014/main" val="4113387811"/>
                  </a:ext>
                </a:extLst>
              </a:tr>
            </a:tbl>
          </a:graphicData>
        </a:graphic>
      </p:graphicFrame>
    </p:spTree>
    <p:extLst>
      <p:ext uri="{BB962C8B-B14F-4D97-AF65-F5344CB8AC3E}">
        <p14:creationId xmlns:p14="http://schemas.microsoft.com/office/powerpoint/2010/main" val="3990767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34434" y="295275"/>
            <a:ext cx="8596668" cy="1320800"/>
          </a:xfrm>
        </p:spPr>
        <p:txBody>
          <a:bodyPr/>
          <a:lstStyle/>
          <a:p>
            <a:r>
              <a:rPr lang="ru-RU" b="1" dirty="0" smtClean="0">
                <a:solidFill>
                  <a:schemeClr val="accent2">
                    <a:lumMod val="75000"/>
                  </a:schemeClr>
                </a:solidFill>
                <a:latin typeface="Arial" panose="020B0604020202020204" pitchFamily="34" charset="0"/>
                <a:cs typeface="Arial" panose="020B0604020202020204" pitchFamily="34" charset="0"/>
              </a:rPr>
              <a:t>Дозирование хим. реагента в заданный интервал колонны НКТ</a:t>
            </a:r>
            <a:endParaRPr lang="ru-RU" b="1" dirty="0">
              <a:solidFill>
                <a:schemeClr val="accent2">
                  <a:lumMod val="75000"/>
                </a:schemeClr>
              </a:solidFill>
              <a:latin typeface="Arial" panose="020B0604020202020204" pitchFamily="34" charset="0"/>
              <a:cs typeface="Arial" panose="020B0604020202020204" pitchFamily="34" charset="0"/>
            </a:endParaRPr>
          </a:p>
        </p:txBody>
      </p:sp>
      <p:pic>
        <p:nvPicPr>
          <p:cNvPr id="7" name="Объект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6613" y="2160588"/>
            <a:ext cx="4165562" cy="3881437"/>
          </a:xfrm>
        </p:spPr>
      </p:pic>
      <p:sp>
        <p:nvSpPr>
          <p:cNvPr id="6" name="Объект 5"/>
          <p:cNvSpPr>
            <a:spLocks noGrp="1"/>
          </p:cNvSpPr>
          <p:nvPr>
            <p:ph sz="half" idx="2"/>
          </p:nvPr>
        </p:nvSpPr>
        <p:spPr>
          <a:xfrm>
            <a:off x="5089969" y="2160589"/>
            <a:ext cx="4596955" cy="4373561"/>
          </a:xfrm>
        </p:spPr>
        <p:txBody>
          <a:bodyPr>
            <a:normAutofit fontScale="92500" lnSpcReduction="10000"/>
          </a:bodyPr>
          <a:lstStyle/>
          <a:p>
            <a:pPr algn="just"/>
            <a:r>
              <a:rPr lang="ru-RU" dirty="0">
                <a:solidFill>
                  <a:srgbClr val="000000"/>
                </a:solidFill>
                <a:latin typeface="Arial" panose="020B0604020202020204" pitchFamily="34" charset="0"/>
                <a:cs typeface="Arial" panose="020B0604020202020204" pitchFamily="34" charset="0"/>
              </a:rPr>
              <a:t>Дозирование в колонну НКТ применяется для предупреждения </a:t>
            </a:r>
            <a:r>
              <a:rPr lang="ru-RU" dirty="0" err="1">
                <a:solidFill>
                  <a:srgbClr val="000000"/>
                </a:solidFill>
                <a:latin typeface="Arial" panose="020B0604020202020204" pitchFamily="34" charset="0"/>
                <a:cs typeface="Arial" panose="020B0604020202020204" pitchFamily="34" charset="0"/>
              </a:rPr>
              <a:t>асфальтосмолпарафиновых</a:t>
            </a:r>
            <a:r>
              <a:rPr lang="ru-RU" dirty="0">
                <a:solidFill>
                  <a:srgbClr val="000000"/>
                </a:solidFill>
                <a:latin typeface="Arial" panose="020B0604020202020204" pitchFamily="34" charset="0"/>
                <a:cs typeface="Arial" panose="020B0604020202020204" pitchFamily="34" charset="0"/>
              </a:rPr>
              <a:t> отложений (АСПО).</a:t>
            </a:r>
          </a:p>
          <a:p>
            <a:pPr algn="just"/>
            <a:r>
              <a:rPr lang="ru-RU" dirty="0">
                <a:solidFill>
                  <a:srgbClr val="000000"/>
                </a:solidFill>
                <a:latin typeface="Arial" panose="020B0604020202020204" pitchFamily="34" charset="0"/>
                <a:cs typeface="Arial" panose="020B0604020202020204" pitchFamily="34" charset="0"/>
              </a:rPr>
              <a:t>По трубопроводу, закрепленному на внешней поверхности НКТ, химический реагент поступает в вводную муфту, перед которой установлен центратор для защиты концевой заделки и обратного клапана.</a:t>
            </a:r>
          </a:p>
          <a:p>
            <a:pPr algn="just"/>
            <a:r>
              <a:rPr lang="ru-RU" dirty="0">
                <a:solidFill>
                  <a:srgbClr val="000000"/>
                </a:solidFill>
                <a:latin typeface="Arial" panose="020B0604020202020204" pitchFamily="34" charset="0"/>
                <a:cs typeface="Arial" panose="020B0604020202020204" pitchFamily="34" charset="0"/>
              </a:rPr>
              <a:t>При выбранном способе дозирования реагент поступает в интервал начала образования АСПО. Расход дорогостоящего реагента снижается в 2-10 раз по сравнению с  традиционной подачей в </a:t>
            </a:r>
            <a:r>
              <a:rPr lang="ru-RU" dirty="0" err="1">
                <a:solidFill>
                  <a:srgbClr val="000000"/>
                </a:solidFill>
                <a:latin typeface="Arial" panose="020B0604020202020204" pitchFamily="34" charset="0"/>
                <a:cs typeface="Arial" panose="020B0604020202020204" pitchFamily="34" charset="0"/>
              </a:rPr>
              <a:t>затрубное</a:t>
            </a:r>
            <a:r>
              <a:rPr lang="ru-RU" dirty="0">
                <a:solidFill>
                  <a:srgbClr val="000000"/>
                </a:solidFill>
                <a:latin typeface="Arial" panose="020B0604020202020204" pitchFamily="34" charset="0"/>
                <a:cs typeface="Arial" panose="020B0604020202020204" pitchFamily="34" charset="0"/>
              </a:rPr>
              <a:t> </a:t>
            </a:r>
            <a:r>
              <a:rPr lang="ru-RU" dirty="0" smtClean="0">
                <a:solidFill>
                  <a:srgbClr val="000000"/>
                </a:solidFill>
                <a:latin typeface="Arial" panose="020B0604020202020204" pitchFamily="34" charset="0"/>
                <a:cs typeface="Arial" panose="020B0604020202020204" pitchFamily="34" charset="0"/>
              </a:rPr>
              <a:t>пространство.</a:t>
            </a:r>
            <a:endParaRPr lang="ru-RU" dirty="0">
              <a:solidFill>
                <a:srgbClr val="000000"/>
              </a:solidFill>
              <a:latin typeface="Arial" panose="020B0604020202020204" pitchFamily="34" charset="0"/>
              <a:cs typeface="Arial" panose="020B0604020202020204" pitchFamily="34" charset="0"/>
            </a:endParaRPr>
          </a:p>
          <a:p>
            <a:endParaRPr lang="ru-RU" dirty="0"/>
          </a:p>
        </p:txBody>
      </p:sp>
    </p:spTree>
    <p:extLst>
      <p:ext uri="{BB962C8B-B14F-4D97-AF65-F5344CB8AC3E}">
        <p14:creationId xmlns:p14="http://schemas.microsoft.com/office/powerpoint/2010/main" val="3675418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920</TotalTime>
  <Words>1844</Words>
  <Application>Microsoft Office PowerPoint</Application>
  <PresentationFormat>Широкоэкранный</PresentationFormat>
  <Paragraphs>220</Paragraphs>
  <Slides>27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Times New Roman</vt:lpstr>
      <vt:lpstr>Trebuchet MS</vt:lpstr>
      <vt:lpstr>Wingdings</vt:lpstr>
      <vt:lpstr>Wingdings 3</vt:lpstr>
      <vt:lpstr>Аспект</vt:lpstr>
      <vt:lpstr>ООО «СПЕЦТЕХНОЛОГИИ»</vt:lpstr>
      <vt:lpstr>О компании:</vt:lpstr>
      <vt:lpstr>Установки для дозированной подачи реагента</vt:lpstr>
      <vt:lpstr>Установки УДР — современный способ борьбы с отложениями.</vt:lpstr>
      <vt:lpstr>Характеристики УДР:</vt:lpstr>
      <vt:lpstr>Преимущества:</vt:lpstr>
      <vt:lpstr>Трубопроводы высокого давления для подачи реагентов</vt:lpstr>
      <vt:lpstr>Презентация PowerPoint</vt:lpstr>
      <vt:lpstr>Дозирование хим. реагента в заданный интервал колонны НКТ</vt:lpstr>
      <vt:lpstr>Дозирование хим. реагента на прием ПЭД (ШГН)</vt:lpstr>
      <vt:lpstr>Дозирование хим. реагента ниже зоны приема ПЭД </vt:lpstr>
      <vt:lpstr>Дозирование хим. реагента под пакерное пространство </vt:lpstr>
      <vt:lpstr>Элементы обвязки системы дозирования хим. реагентов</vt:lpstr>
      <vt:lpstr>Разработка и изготовление систем управления по требованиям Заказчика</vt:lpstr>
      <vt:lpstr>Разработка и изготовление систем управления по требованиям Заказчика</vt:lpstr>
      <vt:lpstr>Шкафы соединительные высоковольтные газоотделительные</vt:lpstr>
      <vt:lpstr>Характеристики ШСВГ:</vt:lpstr>
      <vt:lpstr>Клапаны КОС-2</vt:lpstr>
      <vt:lpstr>Клапаны КС-73</vt:lpstr>
      <vt:lpstr>Установка депарафинизации скважин УДС</vt:lpstr>
      <vt:lpstr>Преимущества установки </vt:lpstr>
      <vt:lpstr>Модульные ящики для транспортировки и хранения инструмента и оборудования</vt:lpstr>
      <vt:lpstr>Изготовление металлоконструкций</vt:lpstr>
      <vt:lpstr>Двери и ворота противопожарные</vt:lpstr>
      <vt:lpstr>Кожухи защитные для фланцевых соединений</vt:lpstr>
      <vt:lpstr>Протектор защиты погружных кабелей и капиллярных трубопроводов</vt:lpstr>
      <vt:lpstr>Порошковая окраска и пескоструйная обработка деталей</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55</cp:revision>
  <dcterms:created xsi:type="dcterms:W3CDTF">2020-05-13T12:20:01Z</dcterms:created>
  <dcterms:modified xsi:type="dcterms:W3CDTF">2020-06-29T06:16:41Z</dcterms:modified>
</cp:coreProperties>
</file>